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hSTqZKDAlTBGNbA6p5opuNssfP5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l-P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pl-PL"/>
              <a:t>Partners - team of independent activists/curators with diversified background - sociologist, city activism, environment projection and education, gender issues, botanivcs, culture management, modern art, etc. </a:t>
            </a:r>
            <a:endParaRPr/>
          </a:p>
          <a:p>
            <a:pPr indent="-317500" lvl="0" marL="457200" rtl="0" algn="l">
              <a:spcBef>
                <a:spcPts val="0"/>
              </a:spcBef>
              <a:spcAft>
                <a:spcPts val="0"/>
              </a:spcAft>
              <a:buClr>
                <a:schemeClr val="dk1"/>
              </a:buClr>
              <a:buSzPts val="1400"/>
              <a:buChar char="-"/>
            </a:pPr>
            <a:r>
              <a:rPr lang="pl-PL"/>
              <a:t>Target groups: women living in periferal, remote places: small towns  and villages, less popular parts of Kaliningrad), women involved in traditional cultural practices - trying to look at them against the modern context, women involved in creative activities, interested to work with material and intangible cultural heritage</a:t>
            </a:r>
            <a:endParaRPr/>
          </a:p>
          <a:p>
            <a:pPr indent="-317500" lvl="0" marL="457200" rtl="0" algn="l">
              <a:spcBef>
                <a:spcPts val="0"/>
              </a:spcBef>
              <a:spcAft>
                <a:spcPts val="0"/>
              </a:spcAft>
              <a:buClr>
                <a:schemeClr val="dk1"/>
              </a:buClr>
              <a:buSzPts val="1400"/>
              <a:buChar char="-"/>
            </a:pPr>
            <a:r>
              <a:rPr lang="pl-PL"/>
              <a:t>Activities - goals: to make participants interested in regional cultural assets, cultural heritage (cooking, weaving, herb gathering, gardening) storytelling on the region’s history, bringing together cultural activities with contemporary social needs and innovative digital tools</a:t>
            </a:r>
            <a:endParaRPr/>
          </a:p>
          <a:p>
            <a:pPr indent="0" lvl="0" marL="0" rtl="0" algn="l">
              <a:spcBef>
                <a:spcPts val="0"/>
              </a:spcBef>
              <a:spcAft>
                <a:spcPts val="0"/>
              </a:spcAft>
              <a:buNone/>
            </a:pPr>
            <a:r>
              <a:t/>
            </a:r>
            <a:endParaRPr/>
          </a:p>
        </p:txBody>
      </p:sp>
      <p:sp>
        <p:nvSpPr>
          <p:cNvPr id="312" name="Google Shape;3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pl-PL"/>
              <a:t>Czerniakhowsk - 26 persons from different small locations</a:t>
            </a:r>
            <a:endParaRPr/>
          </a:p>
          <a:p>
            <a:pPr indent="0" lvl="0" marL="0" rtl="0" algn="l">
              <a:spcBef>
                <a:spcPts val="0"/>
              </a:spcBef>
              <a:spcAft>
                <a:spcPts val="0"/>
              </a:spcAft>
              <a:buClr>
                <a:schemeClr val="dk1"/>
              </a:buClr>
              <a:buSzPts val="1400"/>
              <a:buFont typeface="Arial"/>
              <a:buNone/>
            </a:pPr>
            <a:r>
              <a:rPr lang="pl-PL"/>
              <a:t>professional background: local gastronomy products, jewellery, ceramics, textiles, photography, modern art, production of souvenirs (wood, amber - local materials), ecology, tourism organisations. Both professionals and just starting</a:t>
            </a:r>
            <a:endParaRPr/>
          </a:p>
          <a:p>
            <a:pPr indent="0" lvl="0" marL="0" rtl="0" algn="l">
              <a:spcBef>
                <a:spcPts val="0"/>
              </a:spcBef>
              <a:spcAft>
                <a:spcPts val="0"/>
              </a:spcAft>
              <a:buNone/>
            </a:pPr>
            <a:r>
              <a:t/>
            </a:r>
            <a:endParaRPr/>
          </a:p>
        </p:txBody>
      </p:sp>
      <p:sp>
        <p:nvSpPr>
          <p:cNvPr id="318" name="Google Shape;3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pl-PL"/>
              <a:t>Kurionian Split  - workshops on methodology and practicies related to organisation of intergenerational dialogue in order to protect, preserve and  interpret the local heritage and pass the knowledge on it to the younger generations. </a:t>
            </a:r>
            <a:endParaRPr/>
          </a:p>
          <a:p>
            <a:pPr indent="0" lvl="0" marL="0" rtl="0" algn="l">
              <a:spcBef>
                <a:spcPts val="0"/>
              </a:spcBef>
              <a:spcAft>
                <a:spcPts val="0"/>
              </a:spcAft>
              <a:buClr>
                <a:schemeClr val="dk1"/>
              </a:buClr>
              <a:buSzPts val="1400"/>
              <a:buFont typeface="Arial"/>
              <a:buNone/>
            </a:pPr>
            <a:r>
              <a:rPr lang="pl-PL"/>
              <a:t>35 participants from several small areas</a:t>
            </a:r>
            <a:endParaRPr/>
          </a:p>
          <a:p>
            <a:pPr indent="0" lvl="0" marL="0" rtl="0" algn="l">
              <a:spcBef>
                <a:spcPts val="0"/>
              </a:spcBef>
              <a:spcAft>
                <a:spcPts val="0"/>
              </a:spcAft>
              <a:buNone/>
            </a:pPr>
            <a:r>
              <a:t/>
            </a:r>
            <a:endParaRPr/>
          </a:p>
        </p:txBody>
      </p:sp>
      <p:sp>
        <p:nvSpPr>
          <p:cNvPr id="330" name="Google Shape;33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pl-PL"/>
              <a:t>Romnicka Forest - workshops mainly on how to understand natural environment, ecosystem, material and intangible heritage which can be the basis for business  and creative activities</a:t>
            </a:r>
            <a:endParaRPr/>
          </a:p>
          <a:p>
            <a:pPr indent="0" lvl="0" marL="0" rtl="0" algn="l">
              <a:spcBef>
                <a:spcPts val="0"/>
              </a:spcBef>
              <a:spcAft>
                <a:spcPts val="0"/>
              </a:spcAft>
              <a:buClr>
                <a:schemeClr val="dk1"/>
              </a:buClr>
              <a:buSzPts val="1400"/>
              <a:buFont typeface="Arial"/>
              <a:buNone/>
            </a:pPr>
            <a:r>
              <a:rPr lang="pl-PL"/>
              <a:t>21 participants from local small towns and villages</a:t>
            </a:r>
            <a:endParaRPr sz="1400">
              <a:solidFill>
                <a:srgbClr val="202020"/>
              </a:solidFill>
              <a:latin typeface="Arial"/>
              <a:ea typeface="Arial"/>
              <a:cs typeface="Arial"/>
              <a:sym typeface="Arial"/>
            </a:endParaRPr>
          </a:p>
          <a:p>
            <a:pPr indent="0" lvl="0" marL="0" rtl="0" algn="l">
              <a:spcBef>
                <a:spcPts val="0"/>
              </a:spcBef>
              <a:spcAft>
                <a:spcPts val="0"/>
              </a:spcAft>
              <a:buNone/>
            </a:pPr>
            <a:r>
              <a:t/>
            </a:r>
            <a:endParaRPr/>
          </a:p>
        </p:txBody>
      </p:sp>
      <p:sp>
        <p:nvSpPr>
          <p:cNvPr id="342" name="Google Shape;34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226695" rtl="0" algn="just">
              <a:lnSpc>
                <a:spcPct val="150000"/>
              </a:lnSpc>
              <a:spcBef>
                <a:spcPts val="0"/>
              </a:spcBef>
              <a:spcAft>
                <a:spcPts val="0"/>
              </a:spcAft>
              <a:buClr>
                <a:schemeClr val="dk1"/>
              </a:buClr>
              <a:buSzPts val="1100"/>
              <a:buFont typeface="Arial"/>
              <a:buNone/>
            </a:pPr>
            <a:r>
              <a:t/>
            </a:r>
            <a:endParaRPr i="1" sz="1000"/>
          </a:p>
          <a:p>
            <a:pPr indent="0" lvl="0" marL="226695" rtl="0" algn="just">
              <a:lnSpc>
                <a:spcPct val="150000"/>
              </a:lnSpc>
              <a:spcBef>
                <a:spcPts val="0"/>
              </a:spcBef>
              <a:spcAft>
                <a:spcPts val="0"/>
              </a:spcAft>
              <a:buClr>
                <a:schemeClr val="dk1"/>
              </a:buClr>
              <a:buSzPts val="1100"/>
              <a:buFont typeface="Arial"/>
              <a:buNone/>
            </a:pPr>
            <a:r>
              <a:rPr lang="pl-PL" sz="1000"/>
              <a:t>Dr. Agnieszka Jacobson - Cielecka</a:t>
            </a:r>
            <a:r>
              <a:rPr i="1" lang="pl-PL" sz="1000"/>
              <a:t> </a:t>
            </a:r>
            <a:r>
              <a:rPr lang="pl-PL" sz="1000"/>
              <a:t>– Dean of the Designer Department of SWPS University in Warsaw,</a:t>
            </a:r>
            <a:endParaRPr sz="1000"/>
          </a:p>
          <a:p>
            <a:pPr indent="0" lvl="0" marL="226695" rtl="0" algn="just">
              <a:lnSpc>
                <a:spcPct val="150000"/>
              </a:lnSpc>
              <a:spcBef>
                <a:spcPts val="0"/>
              </a:spcBef>
              <a:spcAft>
                <a:spcPts val="0"/>
              </a:spcAft>
              <a:buClr>
                <a:schemeClr val="dk1"/>
              </a:buClr>
              <a:buSzPts val="1100"/>
              <a:buFont typeface="Arial"/>
              <a:buNone/>
            </a:pPr>
            <a:r>
              <a:rPr lang="pl-PL" sz="1000"/>
              <a:t> Co-curator of the curriculum at the School of Form;</a:t>
            </a:r>
            <a:endParaRPr sz="1000"/>
          </a:p>
          <a:p>
            <a:pPr indent="0" lvl="0" marL="226695" rtl="0" algn="just">
              <a:lnSpc>
                <a:spcPct val="150000"/>
              </a:lnSpc>
              <a:spcBef>
                <a:spcPts val="0"/>
              </a:spcBef>
              <a:spcAft>
                <a:spcPts val="0"/>
              </a:spcAft>
              <a:buClr>
                <a:schemeClr val="dk1"/>
              </a:buClr>
              <a:buSzPts val="1100"/>
              <a:buFont typeface="Arial"/>
              <a:buNone/>
            </a:pPr>
            <a:r>
              <a:t/>
            </a:r>
            <a:endParaRPr/>
          </a:p>
        </p:txBody>
      </p:sp>
      <p:sp>
        <p:nvSpPr>
          <p:cNvPr id="395" name="Google Shape;3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226695" rtl="0" algn="just">
              <a:lnSpc>
                <a:spcPct val="150000"/>
              </a:lnSpc>
              <a:spcBef>
                <a:spcPts val="0"/>
              </a:spcBef>
              <a:spcAft>
                <a:spcPts val="0"/>
              </a:spcAft>
              <a:buClr>
                <a:schemeClr val="dk1"/>
              </a:buClr>
              <a:buSzPts val="1100"/>
              <a:buFont typeface="Arial"/>
              <a:buNone/>
            </a:pPr>
            <a:r>
              <a:t/>
            </a:r>
            <a:endParaRPr i="1" sz="1000"/>
          </a:p>
          <a:p>
            <a:pPr indent="0" lvl="0" marL="226695" rtl="0" algn="just">
              <a:lnSpc>
                <a:spcPct val="150000"/>
              </a:lnSpc>
              <a:spcBef>
                <a:spcPts val="0"/>
              </a:spcBef>
              <a:spcAft>
                <a:spcPts val="0"/>
              </a:spcAft>
              <a:buClr>
                <a:schemeClr val="dk1"/>
              </a:buClr>
              <a:buSzPts val="1100"/>
              <a:buFont typeface="Arial"/>
              <a:buNone/>
            </a:pPr>
            <a:r>
              <a:rPr lang="pl-PL" sz="1000"/>
              <a:t>Lissa Holloway – Attaway, PhD – Associate Professor, Media Arts, Aesthetics and Narration; Media, Technology and Culture (MTEC) Research Group Leader;</a:t>
            </a:r>
            <a:endParaRPr/>
          </a:p>
          <a:p>
            <a:pPr indent="0" lvl="0" marL="0" rtl="0" algn="l">
              <a:spcBef>
                <a:spcPts val="0"/>
              </a:spcBef>
              <a:spcAft>
                <a:spcPts val="0"/>
              </a:spcAft>
              <a:buNone/>
            </a:pPr>
            <a:r>
              <a:t/>
            </a:r>
            <a:endParaRPr/>
          </a:p>
        </p:txBody>
      </p:sp>
      <p:sp>
        <p:nvSpPr>
          <p:cNvPr id="404" name="Google Shape;4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13" name="Google Shape;41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9369e140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9369e140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159369e140a_1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3f1ae12a1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3f1ae12a1b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13f1ae12a1b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l-P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5" name="Shape 15"/>
        <p:cNvGrpSpPr/>
        <p:nvPr/>
      </p:nvGrpSpPr>
      <p:grpSpPr>
        <a:xfrm>
          <a:off x="0" y="0"/>
          <a:ext cx="0" cy="0"/>
          <a:chOff x="0" y="0"/>
          <a:chExt cx="0" cy="0"/>
        </a:xfrm>
      </p:grpSpPr>
      <p:sp>
        <p:nvSpPr>
          <p:cNvPr id="16" name="Google Shape;16;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72" name="Shape 72"/>
        <p:cNvGrpSpPr/>
        <p:nvPr/>
      </p:nvGrpSpPr>
      <p:grpSpPr>
        <a:xfrm>
          <a:off x="0" y="0"/>
          <a:ext cx="0" cy="0"/>
          <a:chOff x="0" y="0"/>
          <a:chExt cx="0" cy="0"/>
        </a:xfrm>
      </p:grpSpPr>
      <p:sp>
        <p:nvSpPr>
          <p:cNvPr id="73" name="Google Shape;7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8" name="Shape 78"/>
        <p:cNvGrpSpPr/>
        <p:nvPr/>
      </p:nvGrpSpPr>
      <p:grpSpPr>
        <a:xfrm>
          <a:off x="0" y="0"/>
          <a:ext cx="0" cy="0"/>
          <a:chOff x="0" y="0"/>
          <a:chExt cx="0" cy="0"/>
        </a:xfrm>
      </p:grpSpPr>
      <p:sp>
        <p:nvSpPr>
          <p:cNvPr id="79" name="Google Shape;79;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7" name="Shape 27"/>
        <p:cNvGrpSpPr/>
        <p:nvPr/>
      </p:nvGrpSpPr>
      <p:grpSpPr>
        <a:xfrm>
          <a:off x="0" y="0"/>
          <a:ext cx="0" cy="0"/>
          <a:chOff x="0" y="0"/>
          <a:chExt cx="0" cy="0"/>
        </a:xfrm>
      </p:grpSpPr>
      <p:sp>
        <p:nvSpPr>
          <p:cNvPr id="28" name="Google Shape;28;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33" name="Shape 33"/>
        <p:cNvGrpSpPr/>
        <p:nvPr/>
      </p:nvGrpSpPr>
      <p:grpSpPr>
        <a:xfrm>
          <a:off x="0" y="0"/>
          <a:ext cx="0" cy="0"/>
          <a:chOff x="0" y="0"/>
          <a:chExt cx="0" cy="0"/>
        </a:xfrm>
      </p:grpSpPr>
      <p:sp>
        <p:nvSpPr>
          <p:cNvPr id="34" name="Google Shape;3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40" name="Shape 40"/>
        <p:cNvGrpSpPr/>
        <p:nvPr/>
      </p:nvGrpSpPr>
      <p:grpSpPr>
        <a:xfrm>
          <a:off x="0" y="0"/>
          <a:ext cx="0" cy="0"/>
          <a:chOff x="0" y="0"/>
          <a:chExt cx="0" cy="0"/>
        </a:xfrm>
      </p:grpSpPr>
      <p:sp>
        <p:nvSpPr>
          <p:cNvPr id="41" name="Google Shape;41;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54" name="Shape 54"/>
        <p:cNvGrpSpPr/>
        <p:nvPr/>
      </p:nvGrpSpPr>
      <p:grpSpPr>
        <a:xfrm>
          <a:off x="0" y="0"/>
          <a:ext cx="0" cy="0"/>
          <a:chOff x="0" y="0"/>
          <a:chExt cx="0" cy="0"/>
        </a:xfrm>
      </p:grpSpPr>
      <p:sp>
        <p:nvSpPr>
          <p:cNvPr id="55" name="Google Shape;5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58" name="Shape 58"/>
        <p:cNvGrpSpPr/>
        <p:nvPr/>
      </p:nvGrpSpPr>
      <p:grpSpPr>
        <a:xfrm>
          <a:off x="0" y="0"/>
          <a:ext cx="0" cy="0"/>
          <a:chOff x="0" y="0"/>
          <a:chExt cx="0" cy="0"/>
        </a:xfrm>
      </p:grpSpPr>
      <p:sp>
        <p:nvSpPr>
          <p:cNvPr id="59" name="Google Shape;59;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5" name="Shape 65"/>
        <p:cNvGrpSpPr/>
        <p:nvPr/>
      </p:nvGrpSpPr>
      <p:grpSpPr>
        <a:xfrm>
          <a:off x="0" y="0"/>
          <a:ext cx="0" cy="0"/>
          <a:chOff x="0" y="0"/>
          <a:chExt cx="0" cy="0"/>
        </a:xfrm>
      </p:grpSpPr>
      <p:sp>
        <p:nvSpPr>
          <p:cNvPr id="66" name="Google Shape;66;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9"/>
          <p:cNvSpPr/>
          <p:nvPr>
            <p:ph idx="2" type="pic"/>
          </p:nvPr>
        </p:nvSpPr>
        <p:spPr>
          <a:xfrm>
            <a:off x="5183188" y="987425"/>
            <a:ext cx="6172200" cy="4873625"/>
          </a:xfrm>
          <a:prstGeom prst="rect">
            <a:avLst/>
          </a:prstGeom>
          <a:noFill/>
          <a:ln>
            <a:noFill/>
          </a:ln>
        </p:spPr>
      </p:sp>
      <p:sp>
        <p:nvSpPr>
          <p:cNvPr id="68" name="Google Shape;68;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7.jpg"/><Relationship Id="rId6" Type="http://schemas.openxmlformats.org/officeDocument/2006/relationships/image" Target="../media/image1.png"/><Relationship Id="rId7" Type="http://schemas.openxmlformats.org/officeDocument/2006/relationships/image" Target="../media/image2.jp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32.jpg"/><Relationship Id="rId13" Type="http://schemas.openxmlformats.org/officeDocument/2006/relationships/image" Target="../media/image35.jpg"/><Relationship Id="rId12"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1.jpg"/><Relationship Id="rId9" Type="http://schemas.openxmlformats.org/officeDocument/2006/relationships/image" Target="../media/image39.jpg"/><Relationship Id="rId15" Type="http://schemas.openxmlformats.org/officeDocument/2006/relationships/image" Target="../media/image37.jpg"/><Relationship Id="rId14" Type="http://schemas.openxmlformats.org/officeDocument/2006/relationships/image" Target="../media/image41.jpg"/><Relationship Id="rId5" Type="http://schemas.openxmlformats.org/officeDocument/2006/relationships/image" Target="../media/image33.jpg"/><Relationship Id="rId6" Type="http://schemas.openxmlformats.org/officeDocument/2006/relationships/image" Target="../media/image48.jpg"/><Relationship Id="rId7" Type="http://schemas.openxmlformats.org/officeDocument/2006/relationships/image" Target="../media/image34.jpg"/><Relationship Id="rId8"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44.jpg"/><Relationship Id="rId6" Type="http://schemas.openxmlformats.org/officeDocument/2006/relationships/image" Target="../media/image46.png"/><Relationship Id="rId7" Type="http://schemas.openxmlformats.org/officeDocument/2006/relationships/image" Target="../media/image40.jpg"/></Relationships>
</file>

<file path=ppt/slides/_rels/slide12.xml.rels><?xml version="1.0" encoding="UTF-8" standalone="yes"?><Relationships xmlns="http://schemas.openxmlformats.org/package/2006/relationships"><Relationship Id="rId11" Type="http://schemas.openxmlformats.org/officeDocument/2006/relationships/image" Target="../media/image47.jpg"/><Relationship Id="rId10" Type="http://schemas.openxmlformats.org/officeDocument/2006/relationships/image" Target="../media/image54.jpg"/><Relationship Id="rId13" Type="http://schemas.openxmlformats.org/officeDocument/2006/relationships/image" Target="../media/image60.jpg"/><Relationship Id="rId12"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9.jpg"/><Relationship Id="rId9" Type="http://schemas.openxmlformats.org/officeDocument/2006/relationships/image" Target="../media/image55.jpg"/><Relationship Id="rId15" Type="http://schemas.openxmlformats.org/officeDocument/2006/relationships/image" Target="../media/image51.jpg"/><Relationship Id="rId14" Type="http://schemas.openxmlformats.org/officeDocument/2006/relationships/image" Target="../media/image52.jpg"/><Relationship Id="rId17" Type="http://schemas.openxmlformats.org/officeDocument/2006/relationships/image" Target="../media/image53.jpg"/><Relationship Id="rId16" Type="http://schemas.openxmlformats.org/officeDocument/2006/relationships/image" Target="../media/image56.jpg"/><Relationship Id="rId5" Type="http://schemas.openxmlformats.org/officeDocument/2006/relationships/image" Target="../media/image42.jpg"/><Relationship Id="rId6" Type="http://schemas.openxmlformats.org/officeDocument/2006/relationships/image" Target="../media/image50.jpg"/><Relationship Id="rId18" Type="http://schemas.openxmlformats.org/officeDocument/2006/relationships/image" Target="../media/image64.jpg"/><Relationship Id="rId7" Type="http://schemas.openxmlformats.org/officeDocument/2006/relationships/image" Target="../media/image43.jpg"/><Relationship Id="rId8"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59.jpg"/></Relationships>
</file>

<file path=ppt/slides/_rels/slide14.xml.rels><?xml version="1.0" encoding="UTF-8" standalone="yes"?><Relationships xmlns="http://schemas.openxmlformats.org/package/2006/relationships"><Relationship Id="rId11" Type="http://schemas.openxmlformats.org/officeDocument/2006/relationships/image" Target="../media/image67.jpg"/><Relationship Id="rId10" Type="http://schemas.openxmlformats.org/officeDocument/2006/relationships/image" Target="../media/image73.jpg"/><Relationship Id="rId13" Type="http://schemas.openxmlformats.org/officeDocument/2006/relationships/image" Target="../media/image5.png"/><Relationship Id="rId12"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jpg"/><Relationship Id="rId4" Type="http://schemas.openxmlformats.org/officeDocument/2006/relationships/image" Target="../media/image61.jpg"/><Relationship Id="rId9" Type="http://schemas.openxmlformats.org/officeDocument/2006/relationships/image" Target="../media/image66.jpg"/><Relationship Id="rId5" Type="http://schemas.openxmlformats.org/officeDocument/2006/relationships/image" Target="../media/image68.jpg"/><Relationship Id="rId6" Type="http://schemas.openxmlformats.org/officeDocument/2006/relationships/image" Target="../media/image63.jpg"/><Relationship Id="rId7" Type="http://schemas.openxmlformats.org/officeDocument/2006/relationships/image" Target="../media/image62.jpg"/><Relationship Id="rId8" Type="http://schemas.openxmlformats.org/officeDocument/2006/relationships/image" Target="../media/image7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65.jpg"/></Relationships>
</file>

<file path=ppt/slides/_rels/slide16.xml.rels><?xml version="1.0" encoding="UTF-8" standalone="yes"?><Relationships xmlns="http://schemas.openxmlformats.org/package/2006/relationships"><Relationship Id="rId11" Type="http://schemas.openxmlformats.org/officeDocument/2006/relationships/image" Target="../media/image72.jpg"/><Relationship Id="rId10" Type="http://schemas.openxmlformats.org/officeDocument/2006/relationships/image" Target="../media/image81.jpg"/><Relationship Id="rId13" Type="http://schemas.openxmlformats.org/officeDocument/2006/relationships/image" Target="../media/image77.jpg"/><Relationship Id="rId12"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79.jpg"/><Relationship Id="rId9" Type="http://schemas.openxmlformats.org/officeDocument/2006/relationships/image" Target="../media/image71.jpg"/><Relationship Id="rId5" Type="http://schemas.openxmlformats.org/officeDocument/2006/relationships/image" Target="../media/image76.jpg"/><Relationship Id="rId6" Type="http://schemas.openxmlformats.org/officeDocument/2006/relationships/image" Target="../media/image69.jpg"/><Relationship Id="rId7" Type="http://schemas.openxmlformats.org/officeDocument/2006/relationships/image" Target="../media/image82.jpg"/><Relationship Id="rId8" Type="http://schemas.openxmlformats.org/officeDocument/2006/relationships/image" Target="../media/image7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80.jpg"/><Relationship Id="rId6"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89.jpg"/><Relationship Id="rId9" Type="http://schemas.openxmlformats.org/officeDocument/2006/relationships/image" Target="../media/image87.jpg"/><Relationship Id="rId5" Type="http://schemas.openxmlformats.org/officeDocument/2006/relationships/image" Target="../media/image83.jpg"/><Relationship Id="rId6" Type="http://schemas.openxmlformats.org/officeDocument/2006/relationships/image" Target="../media/image94.jpg"/><Relationship Id="rId7" Type="http://schemas.openxmlformats.org/officeDocument/2006/relationships/image" Target="../media/image85.jpg"/><Relationship Id="rId8" Type="http://schemas.openxmlformats.org/officeDocument/2006/relationships/image" Target="../media/image84.jpg"/></Relationships>
</file>

<file path=ppt/slides/_rels/slide19.xml.rels><?xml version="1.0" encoding="UTF-8" standalone="yes"?><Relationships xmlns="http://schemas.openxmlformats.org/package/2006/relationships"><Relationship Id="rId11" Type="http://schemas.openxmlformats.org/officeDocument/2006/relationships/image" Target="../media/image96.jpg"/><Relationship Id="rId10" Type="http://schemas.openxmlformats.org/officeDocument/2006/relationships/image" Target="../media/image92.jpg"/><Relationship Id="rId13" Type="http://schemas.openxmlformats.org/officeDocument/2006/relationships/image" Target="../media/image105.png"/><Relationship Id="rId12" Type="http://schemas.openxmlformats.org/officeDocument/2006/relationships/image" Target="../media/image99.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2.jpg"/><Relationship Id="rId9" Type="http://schemas.openxmlformats.org/officeDocument/2006/relationships/image" Target="../media/image93.jpg"/><Relationship Id="rId5" Type="http://schemas.openxmlformats.org/officeDocument/2006/relationships/image" Target="../media/image86.jpg"/><Relationship Id="rId6" Type="http://schemas.openxmlformats.org/officeDocument/2006/relationships/image" Target="../media/image91.jpg"/><Relationship Id="rId7" Type="http://schemas.openxmlformats.org/officeDocument/2006/relationships/image" Target="../media/image90.jpg"/><Relationship Id="rId8" Type="http://schemas.openxmlformats.org/officeDocument/2006/relationships/image" Target="../media/image9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7.jpg"/><Relationship Id="rId4" Type="http://schemas.openxmlformats.org/officeDocument/2006/relationships/image" Target="../media/image103.jpg"/><Relationship Id="rId9" Type="http://schemas.openxmlformats.org/officeDocument/2006/relationships/image" Target="../media/image102.jpg"/><Relationship Id="rId5" Type="http://schemas.openxmlformats.org/officeDocument/2006/relationships/image" Target="../media/image98.jpg"/><Relationship Id="rId6" Type="http://schemas.openxmlformats.org/officeDocument/2006/relationships/image" Target="../media/image112.jpg"/><Relationship Id="rId7" Type="http://schemas.openxmlformats.org/officeDocument/2006/relationships/image" Target="../media/image109.jpg"/><Relationship Id="rId8" Type="http://schemas.openxmlformats.org/officeDocument/2006/relationships/image" Target="../media/image10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0.jpg"/><Relationship Id="rId4" Type="http://schemas.openxmlformats.org/officeDocument/2006/relationships/image" Target="../media/image104.jpg"/><Relationship Id="rId9" Type="http://schemas.openxmlformats.org/officeDocument/2006/relationships/image" Target="../media/image107.jpg"/><Relationship Id="rId5" Type="http://schemas.openxmlformats.org/officeDocument/2006/relationships/image" Target="../media/image111.jpg"/><Relationship Id="rId6" Type="http://schemas.openxmlformats.org/officeDocument/2006/relationships/image" Target="../media/image116.jpg"/><Relationship Id="rId7" Type="http://schemas.openxmlformats.org/officeDocument/2006/relationships/image" Target="../media/image108.jpg"/><Relationship Id="rId8" Type="http://schemas.openxmlformats.org/officeDocument/2006/relationships/image" Target="../media/image113.jpg"/></Relationships>
</file>

<file path=ppt/slides/_rels/slide23.xml.rels><?xml version="1.0" encoding="UTF-8" standalone="yes"?><Relationships xmlns="http://schemas.openxmlformats.org/package/2006/relationships"><Relationship Id="rId11" Type="http://schemas.openxmlformats.org/officeDocument/2006/relationships/image" Target="../media/image129.jpg"/><Relationship Id="rId10" Type="http://schemas.openxmlformats.org/officeDocument/2006/relationships/image" Target="../media/image122.jpg"/><Relationship Id="rId12" Type="http://schemas.openxmlformats.org/officeDocument/2006/relationships/image" Target="../media/image119.jp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6.jpg"/><Relationship Id="rId4" Type="http://schemas.openxmlformats.org/officeDocument/2006/relationships/image" Target="../media/image115.jpg"/><Relationship Id="rId9" Type="http://schemas.openxmlformats.org/officeDocument/2006/relationships/image" Target="../media/image120.jpg"/><Relationship Id="rId5" Type="http://schemas.openxmlformats.org/officeDocument/2006/relationships/image" Target="../media/image131.jpg"/><Relationship Id="rId6" Type="http://schemas.openxmlformats.org/officeDocument/2006/relationships/image" Target="../media/image114.jpg"/><Relationship Id="rId7" Type="http://schemas.openxmlformats.org/officeDocument/2006/relationships/image" Target="../media/image118.jpg"/><Relationship Id="rId8" Type="http://schemas.openxmlformats.org/officeDocument/2006/relationships/image" Target="../media/image1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7.jpg"/><Relationship Id="rId4" Type="http://schemas.openxmlformats.org/officeDocument/2006/relationships/image" Target="../media/image130.jpg"/><Relationship Id="rId5" Type="http://schemas.openxmlformats.org/officeDocument/2006/relationships/image" Target="../media/image8.jpg"/></Relationships>
</file>

<file path=ppt/slides/_rels/slide25.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138.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1.jpg"/><Relationship Id="rId4" Type="http://schemas.openxmlformats.org/officeDocument/2006/relationships/image" Target="../media/image123.jpg"/><Relationship Id="rId9" Type="http://schemas.openxmlformats.org/officeDocument/2006/relationships/image" Target="../media/image126.jpg"/><Relationship Id="rId5" Type="http://schemas.openxmlformats.org/officeDocument/2006/relationships/image" Target="../media/image133.jpg"/><Relationship Id="rId6" Type="http://schemas.openxmlformats.org/officeDocument/2006/relationships/image" Target="../media/image134.jpg"/><Relationship Id="rId7" Type="http://schemas.openxmlformats.org/officeDocument/2006/relationships/image" Target="../media/image125.jpg"/><Relationship Id="rId8" Type="http://schemas.openxmlformats.org/officeDocument/2006/relationships/image" Target="../media/image128.jpg"/></Relationships>
</file>

<file path=ppt/slides/_rels/slide26.xml.rels><?xml version="1.0" encoding="UTF-8" standalone="yes"?><Relationships xmlns="http://schemas.openxmlformats.org/package/2006/relationships"><Relationship Id="rId11" Type="http://schemas.openxmlformats.org/officeDocument/2006/relationships/image" Target="../media/image142.jpg"/><Relationship Id="rId10" Type="http://schemas.openxmlformats.org/officeDocument/2006/relationships/image" Target="../media/image147.jpg"/><Relationship Id="rId13" Type="http://schemas.openxmlformats.org/officeDocument/2006/relationships/image" Target="../media/image8.jpg"/><Relationship Id="rId12" Type="http://schemas.openxmlformats.org/officeDocument/2006/relationships/image" Target="../media/image139.jp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5.png"/><Relationship Id="rId4" Type="http://schemas.openxmlformats.org/officeDocument/2006/relationships/image" Target="../media/image137.jpg"/><Relationship Id="rId9" Type="http://schemas.openxmlformats.org/officeDocument/2006/relationships/image" Target="../media/image148.jpg"/><Relationship Id="rId5" Type="http://schemas.openxmlformats.org/officeDocument/2006/relationships/image" Target="../media/image132.jpg"/><Relationship Id="rId6" Type="http://schemas.openxmlformats.org/officeDocument/2006/relationships/image" Target="../media/image136.jpg"/><Relationship Id="rId7" Type="http://schemas.openxmlformats.org/officeDocument/2006/relationships/image" Target="../media/image141.jpg"/><Relationship Id="rId8" Type="http://schemas.openxmlformats.org/officeDocument/2006/relationships/image" Target="../media/image1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1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2.jpg"/><Relationship Id="rId5" Type="http://schemas.openxmlformats.org/officeDocument/2006/relationships/image" Target="../media/image1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2.png"/><Relationship Id="rId6" Type="http://schemas.openxmlformats.org/officeDocument/2006/relationships/image" Target="../media/image1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8.jp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46.jpg"/><Relationship Id="rId4" Type="http://schemas.openxmlformats.org/officeDocument/2006/relationships/image" Target="../media/image155.jpg"/><Relationship Id="rId5" Type="http://schemas.openxmlformats.org/officeDocument/2006/relationships/image" Target="../media/image156.jpg"/><Relationship Id="rId6" Type="http://schemas.openxmlformats.org/officeDocument/2006/relationships/image" Target="../media/image151.jpg"/><Relationship Id="rId7" Type="http://schemas.openxmlformats.org/officeDocument/2006/relationships/image" Target="../media/image1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13.jpg"/><Relationship Id="rId11" Type="http://schemas.openxmlformats.org/officeDocument/2006/relationships/image" Target="../media/image24.jpg"/><Relationship Id="rId10" Type="http://schemas.openxmlformats.org/officeDocument/2006/relationships/image" Target="../media/image20.jpg"/><Relationship Id="rId12" Type="http://schemas.openxmlformats.org/officeDocument/2006/relationships/image" Target="../media/image5.png"/><Relationship Id="rId9"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23.jpg"/><Relationship Id="rId7" Type="http://schemas.openxmlformats.org/officeDocument/2006/relationships/image" Target="../media/image21.jpg"/><Relationship Id="rId8"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8.png"/><Relationship Id="rId5" Type="http://schemas.openxmlformats.org/officeDocument/2006/relationships/image" Target="../media/image25.jpg"/><Relationship Id="rId6"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omepage | Nadbałtyckie Centrum Kultury w Gdańsku" id="88" name="Google Shape;88;p1"/>
          <p:cNvPicPr preferRelativeResize="0"/>
          <p:nvPr/>
        </p:nvPicPr>
        <p:blipFill rotWithShape="1">
          <a:blip r:embed="rId3">
            <a:alphaModFix/>
          </a:blip>
          <a:srcRect b="0" l="0" r="0" t="0"/>
          <a:stretch/>
        </p:blipFill>
        <p:spPr>
          <a:xfrm>
            <a:off x="6299946" y="5160008"/>
            <a:ext cx="3411072" cy="1705536"/>
          </a:xfrm>
          <a:prstGeom prst="rect">
            <a:avLst/>
          </a:prstGeom>
          <a:noFill/>
          <a:ln>
            <a:noFill/>
          </a:ln>
        </p:spPr>
      </p:pic>
      <p:sp>
        <p:nvSpPr>
          <p:cNvPr id="89" name="Google Shape;89;p1"/>
          <p:cNvSpPr txBox="1"/>
          <p:nvPr>
            <p:ph type="ctrTitle"/>
          </p:nvPr>
        </p:nvSpPr>
        <p:spPr>
          <a:xfrm>
            <a:off x="1523999" y="2957994"/>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b="1" lang="pl-PL" sz="5300">
                <a:latin typeface="Arial"/>
                <a:ea typeface="Arial"/>
                <a:cs typeface="Arial"/>
                <a:sym typeface="Arial"/>
              </a:rPr>
              <a:t>Creative Waves – </a:t>
            </a:r>
            <a:br>
              <a:rPr b="1" lang="pl-PL" sz="5300">
                <a:latin typeface="Arial"/>
                <a:ea typeface="Arial"/>
                <a:cs typeface="Arial"/>
                <a:sym typeface="Arial"/>
              </a:rPr>
            </a:br>
            <a:r>
              <a:rPr b="1" lang="pl-PL" sz="5300">
                <a:latin typeface="Arial"/>
                <a:ea typeface="Arial"/>
                <a:cs typeface="Arial"/>
                <a:sym typeface="Arial"/>
              </a:rPr>
              <a:t>Baltic Sisterhood for Change</a:t>
            </a:r>
            <a:br>
              <a:rPr lang="pl-PL">
                <a:latin typeface="Arial"/>
                <a:ea typeface="Arial"/>
                <a:cs typeface="Arial"/>
                <a:sym typeface="Arial"/>
              </a:rPr>
            </a:br>
            <a:br>
              <a:rPr lang="pl-PL" sz="4000">
                <a:latin typeface="Arial"/>
                <a:ea typeface="Arial"/>
                <a:cs typeface="Arial"/>
                <a:sym typeface="Arial"/>
              </a:rPr>
            </a:br>
            <a:r>
              <a:rPr b="1" lang="pl-PL" sz="3100">
                <a:latin typeface="Arial"/>
                <a:ea typeface="Arial"/>
                <a:cs typeface="Arial"/>
                <a:sym typeface="Arial"/>
              </a:rPr>
              <a:t>GDANSK</a:t>
            </a:r>
            <a:br>
              <a:rPr b="1" lang="pl-PL" sz="3100">
                <a:latin typeface="Arial"/>
                <a:ea typeface="Arial"/>
                <a:cs typeface="Arial"/>
                <a:sym typeface="Arial"/>
              </a:rPr>
            </a:br>
            <a:r>
              <a:rPr b="1" lang="pl-PL" sz="3100">
                <a:latin typeface="Arial"/>
                <a:ea typeface="Arial"/>
                <a:cs typeface="Arial"/>
                <a:sym typeface="Arial"/>
              </a:rPr>
              <a:t>September 26, 2022</a:t>
            </a:r>
            <a:endParaRPr/>
          </a:p>
        </p:txBody>
      </p:sp>
      <p:pic>
        <p:nvPicPr>
          <p:cNvPr id="90" name="Google Shape;90;p1"/>
          <p:cNvPicPr preferRelativeResize="0"/>
          <p:nvPr/>
        </p:nvPicPr>
        <p:blipFill rotWithShape="1">
          <a:blip r:embed="rId4">
            <a:alphaModFix/>
          </a:blip>
          <a:srcRect b="0" l="0" r="0" t="0"/>
          <a:stretch/>
        </p:blipFill>
        <p:spPr>
          <a:xfrm>
            <a:off x="2417762" y="5486364"/>
            <a:ext cx="2409731" cy="936594"/>
          </a:xfrm>
          <a:prstGeom prst="rect">
            <a:avLst/>
          </a:prstGeom>
          <a:noFill/>
          <a:ln>
            <a:noFill/>
          </a:ln>
        </p:spPr>
      </p:pic>
      <p:pic>
        <p:nvPicPr>
          <p:cNvPr id="91" name="Google Shape;91;p1"/>
          <p:cNvPicPr preferRelativeResize="0"/>
          <p:nvPr/>
        </p:nvPicPr>
        <p:blipFill rotWithShape="1">
          <a:blip r:embed="rId5">
            <a:alphaModFix/>
          </a:blip>
          <a:srcRect b="0" l="0" r="0" t="0"/>
          <a:stretch/>
        </p:blipFill>
        <p:spPr>
          <a:xfrm>
            <a:off x="0" y="0"/>
            <a:ext cx="12192000" cy="2227690"/>
          </a:xfrm>
          <a:prstGeom prst="rect">
            <a:avLst/>
          </a:prstGeom>
          <a:noFill/>
          <a:ln>
            <a:noFill/>
          </a:ln>
        </p:spPr>
      </p:pic>
      <p:pic>
        <p:nvPicPr>
          <p:cNvPr id="92" name="Google Shape;92;p1"/>
          <p:cNvPicPr preferRelativeResize="0"/>
          <p:nvPr/>
        </p:nvPicPr>
        <p:blipFill rotWithShape="1">
          <a:blip r:embed="rId6">
            <a:alphaModFix/>
          </a:blip>
          <a:srcRect b="0" l="0" r="0" t="0"/>
          <a:stretch/>
        </p:blipFill>
        <p:spPr>
          <a:xfrm>
            <a:off x="363070" y="4873860"/>
            <a:ext cx="1680375" cy="1689869"/>
          </a:xfrm>
          <a:prstGeom prst="rect">
            <a:avLst/>
          </a:prstGeom>
          <a:noFill/>
          <a:ln>
            <a:noFill/>
          </a:ln>
        </p:spPr>
      </p:pic>
      <p:sp>
        <p:nvSpPr>
          <p:cNvPr descr="uroregion Baltic - ERB | Elblag | Facebook" id="93" name="Google Shape;93;p1"/>
          <p:cNvSpPr/>
          <p:nvPr/>
        </p:nvSpPr>
        <p:spPr>
          <a:xfrm>
            <a:off x="0" y="0"/>
            <a:ext cx="2227690" cy="22276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o photo description available." id="94" name="Google Shape;94;p1"/>
          <p:cNvPicPr preferRelativeResize="0"/>
          <p:nvPr/>
        </p:nvPicPr>
        <p:blipFill rotWithShape="1">
          <a:blip r:embed="rId7">
            <a:alphaModFix/>
          </a:blip>
          <a:srcRect b="0" l="0" r="0" t="0"/>
          <a:stretch/>
        </p:blipFill>
        <p:spPr>
          <a:xfrm>
            <a:off x="4827493" y="5255259"/>
            <a:ext cx="1472453" cy="1472453"/>
          </a:xfrm>
          <a:prstGeom prst="rect">
            <a:avLst/>
          </a:prstGeom>
          <a:noFill/>
          <a:ln>
            <a:noFill/>
          </a:ln>
        </p:spPr>
      </p:pic>
      <p:pic>
        <p:nvPicPr>
          <p:cNvPr descr="stonian Women's Studies and Resource Centre ENUT" id="95" name="Google Shape;95;p1"/>
          <p:cNvPicPr preferRelativeResize="0"/>
          <p:nvPr/>
        </p:nvPicPr>
        <p:blipFill rotWithShape="1">
          <a:blip r:embed="rId8">
            <a:alphaModFix/>
          </a:blip>
          <a:srcRect b="0" l="0" r="0" t="0"/>
          <a:stretch/>
        </p:blipFill>
        <p:spPr>
          <a:xfrm>
            <a:off x="9520518" y="5732241"/>
            <a:ext cx="1801906" cy="5154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0"/>
          <p:cNvPicPr preferRelativeResize="0"/>
          <p:nvPr/>
        </p:nvPicPr>
        <p:blipFill rotWithShape="1">
          <a:blip r:embed="rId3">
            <a:alphaModFix/>
          </a:blip>
          <a:srcRect b="0" l="0" r="0" t="0"/>
          <a:stretch/>
        </p:blipFill>
        <p:spPr>
          <a:xfrm>
            <a:off x="5095530" y="631117"/>
            <a:ext cx="2777828" cy="4166743"/>
          </a:xfrm>
          <a:prstGeom prst="rect">
            <a:avLst/>
          </a:prstGeom>
          <a:noFill/>
          <a:ln>
            <a:noFill/>
          </a:ln>
        </p:spPr>
      </p:pic>
      <p:sp>
        <p:nvSpPr>
          <p:cNvPr id="175" name="Google Shape;175;p10"/>
          <p:cNvSpPr txBox="1"/>
          <p:nvPr>
            <p:ph type="title"/>
          </p:nvPr>
        </p:nvSpPr>
        <p:spPr>
          <a:xfrm>
            <a:off x="0" y="-30548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HALINA ROSA</a:t>
            </a:r>
            <a:endParaRPr/>
          </a:p>
        </p:txBody>
      </p:sp>
      <p:pic>
        <p:nvPicPr>
          <p:cNvPr id="176" name="Google Shape;176;p10"/>
          <p:cNvPicPr preferRelativeResize="0"/>
          <p:nvPr/>
        </p:nvPicPr>
        <p:blipFill rotWithShape="1">
          <a:blip r:embed="rId4">
            <a:alphaModFix/>
          </a:blip>
          <a:srcRect b="0" l="0" r="0" t="0"/>
          <a:stretch/>
        </p:blipFill>
        <p:spPr>
          <a:xfrm>
            <a:off x="10094250" y="5389936"/>
            <a:ext cx="2097750" cy="1179369"/>
          </a:xfrm>
          <a:prstGeom prst="rect">
            <a:avLst/>
          </a:prstGeom>
          <a:noFill/>
          <a:ln>
            <a:noFill/>
          </a:ln>
        </p:spPr>
      </p:pic>
      <p:pic>
        <p:nvPicPr>
          <p:cNvPr id="177" name="Google Shape;177;p10"/>
          <p:cNvPicPr preferRelativeResize="0"/>
          <p:nvPr/>
        </p:nvPicPr>
        <p:blipFill rotWithShape="1">
          <a:blip r:embed="rId5">
            <a:alphaModFix/>
          </a:blip>
          <a:srcRect b="0" l="0" r="0" t="0"/>
          <a:stretch/>
        </p:blipFill>
        <p:spPr>
          <a:xfrm>
            <a:off x="1" y="5042646"/>
            <a:ext cx="1452282" cy="1815353"/>
          </a:xfrm>
          <a:prstGeom prst="rect">
            <a:avLst/>
          </a:prstGeom>
          <a:noFill/>
          <a:ln>
            <a:noFill/>
          </a:ln>
        </p:spPr>
      </p:pic>
      <p:pic>
        <p:nvPicPr>
          <p:cNvPr id="178" name="Google Shape;178;p10"/>
          <p:cNvPicPr preferRelativeResize="0"/>
          <p:nvPr/>
        </p:nvPicPr>
        <p:blipFill rotWithShape="1">
          <a:blip r:embed="rId6">
            <a:alphaModFix/>
          </a:blip>
          <a:srcRect b="0" l="0" r="0" t="0"/>
          <a:stretch/>
        </p:blipFill>
        <p:spPr>
          <a:xfrm>
            <a:off x="0" y="636098"/>
            <a:ext cx="2750431" cy="4132730"/>
          </a:xfrm>
          <a:prstGeom prst="rect">
            <a:avLst/>
          </a:prstGeom>
          <a:noFill/>
          <a:ln>
            <a:noFill/>
          </a:ln>
        </p:spPr>
      </p:pic>
      <p:pic>
        <p:nvPicPr>
          <p:cNvPr id="179" name="Google Shape;179;p10"/>
          <p:cNvPicPr preferRelativeResize="0"/>
          <p:nvPr/>
        </p:nvPicPr>
        <p:blipFill rotWithShape="1">
          <a:blip r:embed="rId7">
            <a:alphaModFix/>
          </a:blip>
          <a:srcRect b="0" l="0" r="0" t="0"/>
          <a:stretch/>
        </p:blipFill>
        <p:spPr>
          <a:xfrm>
            <a:off x="2750431" y="631117"/>
            <a:ext cx="2758474" cy="4137711"/>
          </a:xfrm>
          <a:prstGeom prst="rect">
            <a:avLst/>
          </a:prstGeom>
          <a:noFill/>
          <a:ln>
            <a:noFill/>
          </a:ln>
        </p:spPr>
      </p:pic>
      <p:pic>
        <p:nvPicPr>
          <p:cNvPr id="180" name="Google Shape;180;p10"/>
          <p:cNvPicPr preferRelativeResize="0"/>
          <p:nvPr/>
        </p:nvPicPr>
        <p:blipFill rotWithShape="1">
          <a:blip r:embed="rId8">
            <a:alphaModFix/>
          </a:blip>
          <a:srcRect b="0" l="0" r="0" t="0"/>
          <a:stretch/>
        </p:blipFill>
        <p:spPr>
          <a:xfrm>
            <a:off x="9580841" y="631116"/>
            <a:ext cx="2611159" cy="4166743"/>
          </a:xfrm>
          <a:prstGeom prst="rect">
            <a:avLst/>
          </a:prstGeom>
          <a:noFill/>
          <a:ln>
            <a:noFill/>
          </a:ln>
        </p:spPr>
      </p:pic>
      <p:pic>
        <p:nvPicPr>
          <p:cNvPr id="181" name="Google Shape;181;p10"/>
          <p:cNvPicPr preferRelativeResize="0"/>
          <p:nvPr/>
        </p:nvPicPr>
        <p:blipFill rotWithShape="1">
          <a:blip r:embed="rId9">
            <a:alphaModFix/>
          </a:blip>
          <a:srcRect b="0" l="0" r="0" t="0"/>
          <a:stretch/>
        </p:blipFill>
        <p:spPr>
          <a:xfrm>
            <a:off x="7718871" y="631116"/>
            <a:ext cx="1861970" cy="4137711"/>
          </a:xfrm>
          <a:prstGeom prst="rect">
            <a:avLst/>
          </a:prstGeom>
          <a:noFill/>
          <a:ln>
            <a:noFill/>
          </a:ln>
        </p:spPr>
      </p:pic>
      <p:pic>
        <p:nvPicPr>
          <p:cNvPr id="182" name="Google Shape;182;p10"/>
          <p:cNvPicPr preferRelativeResize="0"/>
          <p:nvPr/>
        </p:nvPicPr>
        <p:blipFill rotWithShape="1">
          <a:blip r:embed="rId10">
            <a:alphaModFix/>
          </a:blip>
          <a:srcRect b="0" l="0" r="0" t="0"/>
          <a:stretch/>
        </p:blipFill>
        <p:spPr>
          <a:xfrm>
            <a:off x="7174389" y="5086256"/>
            <a:ext cx="1417394" cy="1771742"/>
          </a:xfrm>
          <a:prstGeom prst="rect">
            <a:avLst/>
          </a:prstGeom>
          <a:noFill/>
          <a:ln>
            <a:noFill/>
          </a:ln>
        </p:spPr>
      </p:pic>
      <p:pic>
        <p:nvPicPr>
          <p:cNvPr id="183" name="Google Shape;183;p10"/>
          <p:cNvPicPr preferRelativeResize="0"/>
          <p:nvPr/>
        </p:nvPicPr>
        <p:blipFill rotWithShape="1">
          <a:blip r:embed="rId11">
            <a:alphaModFix/>
          </a:blip>
          <a:srcRect b="0" l="0" r="0" t="0"/>
          <a:stretch/>
        </p:blipFill>
        <p:spPr>
          <a:xfrm>
            <a:off x="5742661" y="5042925"/>
            <a:ext cx="1437682" cy="1815073"/>
          </a:xfrm>
          <a:prstGeom prst="rect">
            <a:avLst/>
          </a:prstGeom>
          <a:noFill/>
          <a:ln>
            <a:noFill/>
          </a:ln>
        </p:spPr>
      </p:pic>
      <p:pic>
        <p:nvPicPr>
          <p:cNvPr id="184" name="Google Shape;184;p10"/>
          <p:cNvPicPr preferRelativeResize="0"/>
          <p:nvPr/>
        </p:nvPicPr>
        <p:blipFill rotWithShape="1">
          <a:blip r:embed="rId12">
            <a:alphaModFix/>
          </a:blip>
          <a:srcRect b="0" l="0" r="0" t="0"/>
          <a:stretch/>
        </p:blipFill>
        <p:spPr>
          <a:xfrm>
            <a:off x="4315778" y="5086256"/>
            <a:ext cx="1415014" cy="1786731"/>
          </a:xfrm>
          <a:prstGeom prst="rect">
            <a:avLst/>
          </a:prstGeom>
          <a:noFill/>
          <a:ln>
            <a:noFill/>
          </a:ln>
        </p:spPr>
      </p:pic>
      <p:pic>
        <p:nvPicPr>
          <p:cNvPr id="185" name="Google Shape;185;p10"/>
          <p:cNvPicPr preferRelativeResize="0"/>
          <p:nvPr/>
        </p:nvPicPr>
        <p:blipFill rotWithShape="1">
          <a:blip r:embed="rId13">
            <a:alphaModFix/>
          </a:blip>
          <a:srcRect b="0" l="0" r="0" t="0"/>
          <a:stretch/>
        </p:blipFill>
        <p:spPr>
          <a:xfrm>
            <a:off x="2889965" y="5071269"/>
            <a:ext cx="1426883" cy="1801718"/>
          </a:xfrm>
          <a:prstGeom prst="rect">
            <a:avLst/>
          </a:prstGeom>
          <a:noFill/>
          <a:ln>
            <a:noFill/>
          </a:ln>
        </p:spPr>
      </p:pic>
      <p:pic>
        <p:nvPicPr>
          <p:cNvPr id="186" name="Google Shape;186;p10"/>
          <p:cNvPicPr preferRelativeResize="0"/>
          <p:nvPr/>
        </p:nvPicPr>
        <p:blipFill rotWithShape="1">
          <a:blip r:embed="rId14">
            <a:alphaModFix/>
          </a:blip>
          <a:srcRect b="0" l="0" r="0" t="0"/>
          <a:stretch/>
        </p:blipFill>
        <p:spPr>
          <a:xfrm>
            <a:off x="1452283" y="5064451"/>
            <a:ext cx="1437682" cy="1815354"/>
          </a:xfrm>
          <a:prstGeom prst="rect">
            <a:avLst/>
          </a:prstGeom>
          <a:noFill/>
          <a:ln>
            <a:noFill/>
          </a:ln>
        </p:spPr>
      </p:pic>
      <p:pic>
        <p:nvPicPr>
          <p:cNvPr id="187" name="Google Shape;187;p10"/>
          <p:cNvPicPr preferRelativeResize="0"/>
          <p:nvPr/>
        </p:nvPicPr>
        <p:blipFill rotWithShape="1">
          <a:blip r:embed="rId15">
            <a:alphaModFix/>
          </a:blip>
          <a:srcRect b="0" l="0" r="0" t="0"/>
          <a:stretch/>
        </p:blipFill>
        <p:spPr>
          <a:xfrm>
            <a:off x="8598200" y="5064451"/>
            <a:ext cx="1434839" cy="1793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3"/>
          <p:cNvSpPr txBox="1"/>
          <p:nvPr>
            <p:ph type="title"/>
          </p:nvPr>
        </p:nvSpPr>
        <p:spPr>
          <a:xfrm>
            <a:off x="189455" y="8656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WIESLAWA TOKARSKA</a:t>
            </a:r>
            <a:endParaRPr/>
          </a:p>
        </p:txBody>
      </p:sp>
      <p:pic>
        <p:nvPicPr>
          <p:cNvPr id="193" name="Google Shape;193;p13"/>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pic>
        <p:nvPicPr>
          <p:cNvPr id="194" name="Google Shape;194;p13"/>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descr="https://www.intercult.se/wp-content/uploads/2022/02/image-copy.jpg" id="195" name="Google Shape;195;p13"/>
          <p:cNvPicPr preferRelativeResize="0"/>
          <p:nvPr/>
        </p:nvPicPr>
        <p:blipFill rotWithShape="1">
          <a:blip r:embed="rId5">
            <a:alphaModFix/>
          </a:blip>
          <a:srcRect b="0" l="0" r="0" t="0"/>
          <a:stretch/>
        </p:blipFill>
        <p:spPr>
          <a:xfrm>
            <a:off x="72365" y="1877594"/>
            <a:ext cx="5871236" cy="3401458"/>
          </a:xfrm>
          <a:prstGeom prst="rect">
            <a:avLst/>
          </a:prstGeom>
          <a:noFill/>
          <a:ln>
            <a:noFill/>
          </a:ln>
        </p:spPr>
      </p:pic>
      <p:pic>
        <p:nvPicPr>
          <p:cNvPr id="196" name="Google Shape;196;p13"/>
          <p:cNvPicPr preferRelativeResize="0"/>
          <p:nvPr/>
        </p:nvPicPr>
        <p:blipFill rotWithShape="1">
          <a:blip r:embed="rId6">
            <a:alphaModFix/>
          </a:blip>
          <a:srcRect b="0" l="0" r="0" t="0"/>
          <a:stretch/>
        </p:blipFill>
        <p:spPr>
          <a:xfrm>
            <a:off x="5943601" y="1815074"/>
            <a:ext cx="7026446" cy="3526498"/>
          </a:xfrm>
          <a:prstGeom prst="rect">
            <a:avLst/>
          </a:prstGeom>
          <a:noFill/>
          <a:ln>
            <a:noFill/>
          </a:ln>
        </p:spPr>
      </p:pic>
      <p:pic>
        <p:nvPicPr>
          <p:cNvPr descr="En bild som visar dekorerat, ordnad&#10;&#10;Automatiskt genererad beskrivning" id="197" name="Google Shape;197;p13"/>
          <p:cNvPicPr preferRelativeResize="0"/>
          <p:nvPr/>
        </p:nvPicPr>
        <p:blipFill rotWithShape="1">
          <a:blip r:embed="rId7">
            <a:alphaModFix/>
          </a:blip>
          <a:srcRect b="0" l="0" r="0" t="0"/>
          <a:stretch/>
        </p:blipFill>
        <p:spPr>
          <a:xfrm>
            <a:off x="7902499" y="1873650"/>
            <a:ext cx="2207940" cy="34679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1"/>
          <p:cNvSpPr txBox="1"/>
          <p:nvPr>
            <p:ph type="title"/>
          </p:nvPr>
        </p:nvSpPr>
        <p:spPr>
          <a:xfrm>
            <a:off x="454959" y="22111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Intercult – Gathering - 26 February in Stockholm </a:t>
            </a:r>
            <a:endParaRPr/>
          </a:p>
        </p:txBody>
      </p:sp>
      <p:pic>
        <p:nvPicPr>
          <p:cNvPr id="203" name="Google Shape;203;p11"/>
          <p:cNvPicPr preferRelativeResize="0"/>
          <p:nvPr/>
        </p:nvPicPr>
        <p:blipFill rotWithShape="1">
          <a:blip r:embed="rId3">
            <a:alphaModFix/>
          </a:blip>
          <a:srcRect b="0" l="0" r="0" t="0"/>
          <a:stretch/>
        </p:blipFill>
        <p:spPr>
          <a:xfrm>
            <a:off x="9502209" y="369915"/>
            <a:ext cx="2603711" cy="1011989"/>
          </a:xfrm>
          <a:prstGeom prst="rect">
            <a:avLst/>
          </a:prstGeom>
          <a:noFill/>
          <a:ln>
            <a:noFill/>
          </a:ln>
        </p:spPr>
      </p:pic>
      <p:pic>
        <p:nvPicPr>
          <p:cNvPr descr="En bild som visar person, vägg, inomhus, står&#10;&#10;Automatiskt genererad beskrivning" id="204" name="Google Shape;204;p11"/>
          <p:cNvPicPr preferRelativeResize="0"/>
          <p:nvPr/>
        </p:nvPicPr>
        <p:blipFill rotWithShape="1">
          <a:blip r:embed="rId4">
            <a:alphaModFix/>
          </a:blip>
          <a:srcRect b="0" l="0" r="0" t="0"/>
          <a:stretch/>
        </p:blipFill>
        <p:spPr>
          <a:xfrm>
            <a:off x="3329878" y="1519320"/>
            <a:ext cx="2573489" cy="2547834"/>
          </a:xfrm>
          <a:prstGeom prst="rect">
            <a:avLst/>
          </a:prstGeom>
          <a:noFill/>
          <a:ln>
            <a:noFill/>
          </a:ln>
        </p:spPr>
      </p:pic>
      <p:pic>
        <p:nvPicPr>
          <p:cNvPr descr="En bild som visar person, vägg, står, inomhus&#10;&#10;Automatiskt genererad beskrivning" id="205" name="Google Shape;205;p11"/>
          <p:cNvPicPr preferRelativeResize="0"/>
          <p:nvPr/>
        </p:nvPicPr>
        <p:blipFill rotWithShape="1">
          <a:blip r:embed="rId5">
            <a:alphaModFix/>
          </a:blip>
          <a:srcRect b="0" l="0" r="0" t="0"/>
          <a:stretch/>
        </p:blipFill>
        <p:spPr>
          <a:xfrm>
            <a:off x="5864017" y="1519090"/>
            <a:ext cx="2970565" cy="2563639"/>
          </a:xfrm>
          <a:prstGeom prst="rect">
            <a:avLst/>
          </a:prstGeom>
          <a:noFill/>
          <a:ln>
            <a:noFill/>
          </a:ln>
        </p:spPr>
      </p:pic>
      <p:pic>
        <p:nvPicPr>
          <p:cNvPr descr="En bild som visar person, inomhus, belamrad&#10;&#10;Automatiskt genererad beskrivning" id="206" name="Google Shape;206;p11"/>
          <p:cNvPicPr preferRelativeResize="0"/>
          <p:nvPr/>
        </p:nvPicPr>
        <p:blipFill rotWithShape="1">
          <a:blip r:embed="rId6">
            <a:alphaModFix/>
          </a:blip>
          <a:srcRect b="0" l="0" r="0" t="0"/>
          <a:stretch/>
        </p:blipFill>
        <p:spPr>
          <a:xfrm rot="5400000">
            <a:off x="2591250" y="4578537"/>
            <a:ext cx="1999054" cy="1499290"/>
          </a:xfrm>
          <a:prstGeom prst="rect">
            <a:avLst/>
          </a:prstGeom>
          <a:noFill/>
          <a:ln>
            <a:noFill/>
          </a:ln>
        </p:spPr>
      </p:pic>
      <p:pic>
        <p:nvPicPr>
          <p:cNvPr descr="En bild som visar inomhus, person&#10;&#10;Automatiskt genererad beskrivning" id="207" name="Google Shape;207;p11"/>
          <p:cNvPicPr preferRelativeResize="0"/>
          <p:nvPr/>
        </p:nvPicPr>
        <p:blipFill rotWithShape="1">
          <a:blip r:embed="rId7">
            <a:alphaModFix/>
          </a:blip>
          <a:srcRect b="0" l="0" r="0" t="0"/>
          <a:stretch/>
        </p:blipFill>
        <p:spPr>
          <a:xfrm rot="5400000">
            <a:off x="9031838" y="4573864"/>
            <a:ext cx="1998031" cy="1498523"/>
          </a:xfrm>
          <a:prstGeom prst="rect">
            <a:avLst/>
          </a:prstGeom>
          <a:noFill/>
          <a:ln>
            <a:noFill/>
          </a:ln>
        </p:spPr>
      </p:pic>
      <p:pic>
        <p:nvPicPr>
          <p:cNvPr descr="En bild som visar inomhus&#10;&#10;Automatiskt genererad beskrivning" id="208" name="Google Shape;208;p11"/>
          <p:cNvPicPr preferRelativeResize="0"/>
          <p:nvPr/>
        </p:nvPicPr>
        <p:blipFill rotWithShape="1">
          <a:blip r:embed="rId8">
            <a:alphaModFix/>
          </a:blip>
          <a:srcRect b="0" l="0" r="0" t="0"/>
          <a:stretch/>
        </p:blipFill>
        <p:spPr>
          <a:xfrm rot="5400000">
            <a:off x="7722733" y="4573864"/>
            <a:ext cx="1998031" cy="1498523"/>
          </a:xfrm>
          <a:prstGeom prst="rect">
            <a:avLst/>
          </a:prstGeom>
          <a:noFill/>
          <a:ln>
            <a:noFill/>
          </a:ln>
        </p:spPr>
      </p:pic>
      <p:pic>
        <p:nvPicPr>
          <p:cNvPr descr="En bild som visar person, inomhus&#10;&#10;Automatiskt genererad beskrivning" id="209" name="Google Shape;209;p11"/>
          <p:cNvPicPr preferRelativeResize="0"/>
          <p:nvPr/>
        </p:nvPicPr>
        <p:blipFill rotWithShape="1">
          <a:blip r:embed="rId9">
            <a:alphaModFix/>
          </a:blip>
          <a:srcRect b="0" l="0" r="0" t="0"/>
          <a:stretch/>
        </p:blipFill>
        <p:spPr>
          <a:xfrm rot="5400000">
            <a:off x="6497868" y="4577841"/>
            <a:ext cx="1993485" cy="1495113"/>
          </a:xfrm>
          <a:prstGeom prst="rect">
            <a:avLst/>
          </a:prstGeom>
          <a:noFill/>
          <a:ln>
            <a:noFill/>
          </a:ln>
        </p:spPr>
      </p:pic>
      <p:pic>
        <p:nvPicPr>
          <p:cNvPr descr="En bild som visar inomhus, full av färg&#10;&#10;Automatiskt genererad beskrivning" id="210" name="Google Shape;210;p11"/>
          <p:cNvPicPr preferRelativeResize="0"/>
          <p:nvPr/>
        </p:nvPicPr>
        <p:blipFill rotWithShape="1">
          <a:blip r:embed="rId10">
            <a:alphaModFix/>
          </a:blip>
          <a:srcRect b="0" l="0" r="0" t="0"/>
          <a:stretch/>
        </p:blipFill>
        <p:spPr>
          <a:xfrm rot="5400000">
            <a:off x="10475085" y="4573862"/>
            <a:ext cx="1998032" cy="1498524"/>
          </a:xfrm>
          <a:prstGeom prst="rect">
            <a:avLst/>
          </a:prstGeom>
          <a:noFill/>
          <a:ln>
            <a:noFill/>
          </a:ln>
        </p:spPr>
      </p:pic>
      <p:pic>
        <p:nvPicPr>
          <p:cNvPr descr="En bild som visar olika, hylla, flera&#10;&#10;Automatiskt genererad beskrivning" id="211" name="Google Shape;211;p11"/>
          <p:cNvPicPr preferRelativeResize="0"/>
          <p:nvPr/>
        </p:nvPicPr>
        <p:blipFill rotWithShape="1">
          <a:blip r:embed="rId11">
            <a:alphaModFix/>
          </a:blip>
          <a:srcRect b="0" l="0" r="0" t="0"/>
          <a:stretch/>
        </p:blipFill>
        <p:spPr>
          <a:xfrm>
            <a:off x="8834582" y="1517743"/>
            <a:ext cx="3419982" cy="2564986"/>
          </a:xfrm>
          <a:prstGeom prst="rect">
            <a:avLst/>
          </a:prstGeom>
          <a:noFill/>
          <a:ln>
            <a:noFill/>
          </a:ln>
        </p:spPr>
      </p:pic>
      <p:pic>
        <p:nvPicPr>
          <p:cNvPr descr="En bild som visar tak, inomhus, vägg, person&#10;&#10;Automatiskt genererad beskrivning" id="212" name="Google Shape;212;p11"/>
          <p:cNvPicPr preferRelativeResize="0"/>
          <p:nvPr/>
        </p:nvPicPr>
        <p:blipFill rotWithShape="1">
          <a:blip r:embed="rId12">
            <a:alphaModFix/>
          </a:blip>
          <a:srcRect b="0" l="0" r="0" t="0"/>
          <a:stretch/>
        </p:blipFill>
        <p:spPr>
          <a:xfrm>
            <a:off x="4261596" y="4324108"/>
            <a:ext cx="2671468" cy="2003601"/>
          </a:xfrm>
          <a:prstGeom prst="rect">
            <a:avLst/>
          </a:prstGeom>
          <a:noFill/>
          <a:ln>
            <a:noFill/>
          </a:ln>
        </p:spPr>
      </p:pic>
      <p:pic>
        <p:nvPicPr>
          <p:cNvPr descr="En bild som visar person, inomhus, arbetar&#10;&#10;Automatiskt genererad beskrivning" id="213" name="Google Shape;213;p11"/>
          <p:cNvPicPr preferRelativeResize="0"/>
          <p:nvPr/>
        </p:nvPicPr>
        <p:blipFill rotWithShape="1">
          <a:blip r:embed="rId13">
            <a:alphaModFix/>
          </a:blip>
          <a:srcRect b="0" l="0" r="0" t="0"/>
          <a:stretch/>
        </p:blipFill>
        <p:spPr>
          <a:xfrm>
            <a:off x="1459500" y="4337052"/>
            <a:ext cx="1492992" cy="1990657"/>
          </a:xfrm>
          <a:prstGeom prst="rect">
            <a:avLst/>
          </a:prstGeom>
          <a:noFill/>
          <a:ln>
            <a:noFill/>
          </a:ln>
        </p:spPr>
      </p:pic>
      <p:pic>
        <p:nvPicPr>
          <p:cNvPr descr="En bild som visar person, kvinna, inomhus&#10;&#10;Automatiskt genererad beskrivning" id="214" name="Google Shape;214;p11"/>
          <p:cNvPicPr preferRelativeResize="0"/>
          <p:nvPr/>
        </p:nvPicPr>
        <p:blipFill rotWithShape="1">
          <a:blip r:embed="rId14">
            <a:alphaModFix/>
          </a:blip>
          <a:srcRect b="0" l="0" r="0" t="0"/>
          <a:stretch/>
        </p:blipFill>
        <p:spPr>
          <a:xfrm>
            <a:off x="1660907" y="2797403"/>
            <a:ext cx="1695956" cy="1271968"/>
          </a:xfrm>
          <a:prstGeom prst="rect">
            <a:avLst/>
          </a:prstGeom>
          <a:noFill/>
          <a:ln>
            <a:noFill/>
          </a:ln>
        </p:spPr>
      </p:pic>
      <p:pic>
        <p:nvPicPr>
          <p:cNvPr descr="En bild som visar person, inomhus, personer, grupp&#10;&#10;Automatiskt genererad beskrivning" id="215" name="Google Shape;215;p11"/>
          <p:cNvPicPr preferRelativeResize="0"/>
          <p:nvPr/>
        </p:nvPicPr>
        <p:blipFill rotWithShape="1">
          <a:blip r:embed="rId15">
            <a:alphaModFix/>
          </a:blip>
          <a:srcRect b="0" l="0" r="0" t="0"/>
          <a:stretch/>
        </p:blipFill>
        <p:spPr>
          <a:xfrm>
            <a:off x="1625284" y="1517743"/>
            <a:ext cx="1731579" cy="1298684"/>
          </a:xfrm>
          <a:prstGeom prst="rect">
            <a:avLst/>
          </a:prstGeom>
          <a:noFill/>
          <a:ln>
            <a:noFill/>
          </a:ln>
        </p:spPr>
      </p:pic>
      <p:pic>
        <p:nvPicPr>
          <p:cNvPr descr="En bild som visar person, kvinna, arm&#10;&#10;Automatiskt genererad beskrivning" id="216" name="Google Shape;216;p11"/>
          <p:cNvPicPr preferRelativeResize="0"/>
          <p:nvPr/>
        </p:nvPicPr>
        <p:blipFill rotWithShape="1">
          <a:blip r:embed="rId16">
            <a:alphaModFix/>
          </a:blip>
          <a:srcRect b="0" l="0" r="0" t="0"/>
          <a:stretch/>
        </p:blipFill>
        <p:spPr>
          <a:xfrm>
            <a:off x="-7918" y="4344229"/>
            <a:ext cx="1487610" cy="1983480"/>
          </a:xfrm>
          <a:prstGeom prst="rect">
            <a:avLst/>
          </a:prstGeom>
          <a:noFill/>
          <a:ln>
            <a:noFill/>
          </a:ln>
        </p:spPr>
      </p:pic>
      <p:pic>
        <p:nvPicPr>
          <p:cNvPr descr="En bild som visar person, inomhus&#10;&#10;Automatiskt genererad beskrivning" id="217" name="Google Shape;217;p11"/>
          <p:cNvPicPr preferRelativeResize="0"/>
          <p:nvPr/>
        </p:nvPicPr>
        <p:blipFill rotWithShape="1">
          <a:blip r:embed="rId17">
            <a:alphaModFix/>
          </a:blip>
          <a:srcRect b="0" l="0" r="0" t="0"/>
          <a:stretch/>
        </p:blipFill>
        <p:spPr>
          <a:xfrm>
            <a:off x="-29358" y="2784044"/>
            <a:ext cx="1731579" cy="1298685"/>
          </a:xfrm>
          <a:prstGeom prst="rect">
            <a:avLst/>
          </a:prstGeom>
          <a:noFill/>
          <a:ln>
            <a:noFill/>
          </a:ln>
        </p:spPr>
      </p:pic>
      <p:pic>
        <p:nvPicPr>
          <p:cNvPr id="218" name="Google Shape;218;p11"/>
          <p:cNvPicPr preferRelativeResize="0"/>
          <p:nvPr/>
        </p:nvPicPr>
        <p:blipFill rotWithShape="1">
          <a:blip r:embed="rId18">
            <a:alphaModFix/>
          </a:blip>
          <a:srcRect b="0" l="0" r="0" t="0"/>
          <a:stretch/>
        </p:blipFill>
        <p:spPr>
          <a:xfrm>
            <a:off x="-23668" y="1526974"/>
            <a:ext cx="1737081" cy="13028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9"/>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sp>
        <p:nvSpPr>
          <p:cNvPr id="224" name="Google Shape;224;p9"/>
          <p:cNvSpPr txBox="1"/>
          <p:nvPr>
            <p:ph type="title"/>
          </p:nvPr>
        </p:nvSpPr>
        <p:spPr>
          <a:xfrm>
            <a:off x="768661" y="76496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Workshop 1: Textile design with folk inspirations</a:t>
            </a:r>
            <a:endParaRPr b="1" sz="2500">
              <a:solidFill>
                <a:srgbClr val="FF8458"/>
              </a:solidFill>
              <a:latin typeface="Arial"/>
              <a:ea typeface="Arial"/>
              <a:cs typeface="Arial"/>
              <a:sym typeface="Arial"/>
            </a:endParaRPr>
          </a:p>
        </p:txBody>
      </p:sp>
      <p:sp>
        <p:nvSpPr>
          <p:cNvPr id="225" name="Google Shape;225;p9"/>
          <p:cNvSpPr txBox="1"/>
          <p:nvPr>
            <p:ph idx="1" type="body"/>
          </p:nvPr>
        </p:nvSpPr>
        <p:spPr>
          <a:xfrm>
            <a:off x="768661" y="1698692"/>
            <a:ext cx="7868478" cy="537305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i="1" lang="pl-PL" sz="2000">
                <a:latin typeface="Arial"/>
                <a:ea typeface="Arial"/>
                <a:cs typeface="Arial"/>
                <a:sym typeface="Arial"/>
              </a:rPr>
              <a:t>Roses as pattern. Participants during the workshop used unique materials, traditional patterns and methods for crafting hand painted textiles and create their own creative item. </a:t>
            </a:r>
            <a:endParaRPr/>
          </a:p>
          <a:p>
            <a:pPr indent="-76200" lvl="0" marL="228600" rtl="0" algn="l">
              <a:lnSpc>
                <a:spcPct val="90000"/>
              </a:lnSpc>
              <a:spcBef>
                <a:spcPts val="1000"/>
              </a:spcBef>
              <a:spcAft>
                <a:spcPts val="0"/>
              </a:spcAft>
              <a:buClr>
                <a:schemeClr val="dk1"/>
              </a:buClr>
              <a:buSzPct val="100000"/>
              <a:buNone/>
            </a:pPr>
            <a:r>
              <a:t/>
            </a:r>
            <a:endParaRPr sz="24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lang="pl-PL" sz="2400">
                <a:latin typeface="Arial"/>
                <a:ea typeface="Arial"/>
                <a:cs typeface="Arial"/>
                <a:sym typeface="Arial"/>
              </a:rPr>
              <a:t>Artistic leader: </a:t>
            </a:r>
            <a:r>
              <a:rPr b="1" lang="pl-PL" sz="2400">
                <a:latin typeface="Arial"/>
                <a:ea typeface="Arial"/>
                <a:cs typeface="Arial"/>
                <a:sym typeface="Arial"/>
              </a:rPr>
              <a:t>Halina Rosa </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Polish folk artist, painter and designer that lives in Stockholm;</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Designs patterns from the provincial regions in Poland and Sweden;</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Ambassador for Business Women for promoting creativity, entrepreneurship in the world;</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Co-author of the second edition of Kinga Langley’s book “BUSINESS INSPIRATIONS WITH POLISH WOMEN IN THE WORLD”;</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Ambassador of World Polonia Heritage;</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Editor in Chief of the DESIGNER magazine;</a:t>
            </a:r>
            <a:endParaRPr/>
          </a:p>
          <a:p>
            <a:pPr indent="-194310"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Founder of the Foundation of Supporting Culture and International Cooperation named Halina Rosa</a:t>
            </a:r>
            <a:endParaRPr/>
          </a:p>
          <a:p>
            <a:pPr indent="0" lvl="0" marL="0" rtl="0" algn="l">
              <a:lnSpc>
                <a:spcPct val="90000"/>
              </a:lnSpc>
              <a:spcBef>
                <a:spcPts val="1000"/>
              </a:spcBef>
              <a:spcAft>
                <a:spcPts val="0"/>
              </a:spcAft>
              <a:buClr>
                <a:schemeClr val="dk1"/>
              </a:buClr>
              <a:buSzPct val="100000"/>
              <a:buNone/>
            </a:pPr>
            <a:br>
              <a:rPr lang="pl-PL" sz="1800">
                <a:latin typeface="Arial"/>
                <a:ea typeface="Arial"/>
                <a:cs typeface="Arial"/>
                <a:sym typeface="Arial"/>
              </a:rPr>
            </a:b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ct val="100000"/>
              <a:buNone/>
            </a:pPr>
            <a:r>
              <a:t/>
            </a: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ct val="100000"/>
              <a:buNone/>
            </a:pPr>
            <a:r>
              <a:t/>
            </a:r>
            <a:endParaRPr sz="1800">
              <a:latin typeface="Arial"/>
              <a:ea typeface="Arial"/>
              <a:cs typeface="Arial"/>
              <a:sym typeface="Arial"/>
            </a:endParaRPr>
          </a:p>
          <a:p>
            <a:pPr indent="-76200" lvl="0" marL="228600" rtl="0" algn="l">
              <a:lnSpc>
                <a:spcPct val="90000"/>
              </a:lnSpc>
              <a:spcBef>
                <a:spcPts val="1000"/>
              </a:spcBef>
              <a:spcAft>
                <a:spcPts val="0"/>
              </a:spcAft>
              <a:buClr>
                <a:schemeClr val="dk1"/>
              </a:buClr>
              <a:buSzPct val="100000"/>
              <a:buNone/>
            </a:pPr>
            <a:r>
              <a:t/>
            </a:r>
            <a:endParaRPr sz="24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p:txBody>
      </p:sp>
      <p:pic>
        <p:nvPicPr>
          <p:cNvPr id="226" name="Google Shape;226;p9"/>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id="227" name="Google Shape;227;p9"/>
          <p:cNvPicPr preferRelativeResize="0"/>
          <p:nvPr/>
        </p:nvPicPr>
        <p:blipFill rotWithShape="1">
          <a:blip r:embed="rId5">
            <a:alphaModFix/>
          </a:blip>
          <a:srcRect b="0" l="0" r="0" t="0"/>
          <a:stretch/>
        </p:blipFill>
        <p:spPr>
          <a:xfrm>
            <a:off x="8961511" y="1420642"/>
            <a:ext cx="3230489" cy="48457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4"/>
          <p:cNvPicPr preferRelativeResize="0"/>
          <p:nvPr/>
        </p:nvPicPr>
        <p:blipFill rotWithShape="1">
          <a:blip r:embed="rId3">
            <a:alphaModFix/>
          </a:blip>
          <a:srcRect b="0" l="0" r="0" t="0"/>
          <a:stretch/>
        </p:blipFill>
        <p:spPr>
          <a:xfrm rot="5400000">
            <a:off x="1551873" y="4631383"/>
            <a:ext cx="2522483" cy="1891862"/>
          </a:xfrm>
          <a:prstGeom prst="rect">
            <a:avLst/>
          </a:prstGeom>
          <a:noFill/>
          <a:ln>
            <a:noFill/>
          </a:ln>
        </p:spPr>
      </p:pic>
      <p:pic>
        <p:nvPicPr>
          <p:cNvPr id="233" name="Google Shape;233;p14"/>
          <p:cNvPicPr preferRelativeResize="0"/>
          <p:nvPr/>
        </p:nvPicPr>
        <p:blipFill rotWithShape="1">
          <a:blip r:embed="rId4">
            <a:alphaModFix/>
          </a:blip>
          <a:srcRect b="0" l="0" r="0" t="0"/>
          <a:stretch/>
        </p:blipFill>
        <p:spPr>
          <a:xfrm rot="5400000">
            <a:off x="8240967" y="4650828"/>
            <a:ext cx="2522483" cy="1891862"/>
          </a:xfrm>
          <a:prstGeom prst="rect">
            <a:avLst/>
          </a:prstGeom>
          <a:noFill/>
          <a:ln>
            <a:noFill/>
          </a:ln>
        </p:spPr>
      </p:pic>
      <p:pic>
        <p:nvPicPr>
          <p:cNvPr id="234" name="Google Shape;234;p14"/>
          <p:cNvPicPr preferRelativeResize="0"/>
          <p:nvPr/>
        </p:nvPicPr>
        <p:blipFill rotWithShape="1">
          <a:blip r:embed="rId5">
            <a:alphaModFix/>
          </a:blip>
          <a:srcRect b="0" l="0" r="0" t="0"/>
          <a:stretch/>
        </p:blipFill>
        <p:spPr>
          <a:xfrm rot="5400000">
            <a:off x="6411311" y="4648191"/>
            <a:ext cx="2522483" cy="1891862"/>
          </a:xfrm>
          <a:prstGeom prst="rect">
            <a:avLst/>
          </a:prstGeom>
          <a:noFill/>
          <a:ln>
            <a:noFill/>
          </a:ln>
        </p:spPr>
      </p:pic>
      <p:pic>
        <p:nvPicPr>
          <p:cNvPr id="235" name="Google Shape;235;p14"/>
          <p:cNvPicPr preferRelativeResize="0"/>
          <p:nvPr/>
        </p:nvPicPr>
        <p:blipFill rotWithShape="1">
          <a:blip r:embed="rId6">
            <a:alphaModFix/>
          </a:blip>
          <a:srcRect b="0" l="0" r="0" t="0"/>
          <a:stretch/>
        </p:blipFill>
        <p:spPr>
          <a:xfrm rot="5400000">
            <a:off x="9768780" y="1892851"/>
            <a:ext cx="2769396" cy="2077047"/>
          </a:xfrm>
          <a:prstGeom prst="rect">
            <a:avLst/>
          </a:prstGeom>
          <a:noFill/>
          <a:ln>
            <a:noFill/>
          </a:ln>
        </p:spPr>
      </p:pic>
      <p:pic>
        <p:nvPicPr>
          <p:cNvPr id="236" name="Google Shape;236;p14"/>
          <p:cNvPicPr preferRelativeResize="0"/>
          <p:nvPr/>
        </p:nvPicPr>
        <p:blipFill rotWithShape="1">
          <a:blip r:embed="rId7">
            <a:alphaModFix/>
          </a:blip>
          <a:srcRect b="0" l="0" r="0" t="0"/>
          <a:stretch/>
        </p:blipFill>
        <p:spPr>
          <a:xfrm rot="5400000">
            <a:off x="9984828" y="4631382"/>
            <a:ext cx="2522483" cy="1891862"/>
          </a:xfrm>
          <a:prstGeom prst="rect">
            <a:avLst/>
          </a:prstGeom>
          <a:noFill/>
          <a:ln>
            <a:noFill/>
          </a:ln>
        </p:spPr>
      </p:pic>
      <p:pic>
        <p:nvPicPr>
          <p:cNvPr id="237" name="Google Shape;237;p14"/>
          <p:cNvPicPr preferRelativeResize="0"/>
          <p:nvPr/>
        </p:nvPicPr>
        <p:blipFill rotWithShape="1">
          <a:blip r:embed="rId8">
            <a:alphaModFix/>
          </a:blip>
          <a:srcRect b="0" l="0" r="0" t="0"/>
          <a:stretch/>
        </p:blipFill>
        <p:spPr>
          <a:xfrm>
            <a:off x="3363311" y="4335517"/>
            <a:ext cx="3363311" cy="2522483"/>
          </a:xfrm>
          <a:prstGeom prst="rect">
            <a:avLst/>
          </a:prstGeom>
          <a:noFill/>
          <a:ln>
            <a:noFill/>
          </a:ln>
        </p:spPr>
      </p:pic>
      <p:pic>
        <p:nvPicPr>
          <p:cNvPr id="238" name="Google Shape;238;p14"/>
          <p:cNvPicPr preferRelativeResize="0"/>
          <p:nvPr/>
        </p:nvPicPr>
        <p:blipFill rotWithShape="1">
          <a:blip r:embed="rId9">
            <a:alphaModFix/>
          </a:blip>
          <a:srcRect b="0" l="0" r="0" t="0"/>
          <a:stretch/>
        </p:blipFill>
        <p:spPr>
          <a:xfrm>
            <a:off x="4209396" y="202217"/>
            <a:ext cx="5915081" cy="4436310"/>
          </a:xfrm>
          <a:prstGeom prst="rect">
            <a:avLst/>
          </a:prstGeom>
          <a:noFill/>
          <a:ln>
            <a:noFill/>
          </a:ln>
        </p:spPr>
      </p:pic>
      <p:pic>
        <p:nvPicPr>
          <p:cNvPr id="239" name="Google Shape;239;p14"/>
          <p:cNvPicPr preferRelativeResize="0"/>
          <p:nvPr/>
        </p:nvPicPr>
        <p:blipFill rotWithShape="1">
          <a:blip r:embed="rId10">
            <a:alphaModFix/>
          </a:blip>
          <a:srcRect b="0" l="0" r="0" t="0"/>
          <a:stretch/>
        </p:blipFill>
        <p:spPr>
          <a:xfrm rot="5400000">
            <a:off x="1712850" y="1913396"/>
            <a:ext cx="2853194" cy="2139896"/>
          </a:xfrm>
          <a:prstGeom prst="rect">
            <a:avLst/>
          </a:prstGeom>
          <a:noFill/>
          <a:ln>
            <a:noFill/>
          </a:ln>
        </p:spPr>
      </p:pic>
      <p:pic>
        <p:nvPicPr>
          <p:cNvPr id="240" name="Google Shape;240;p14"/>
          <p:cNvPicPr preferRelativeResize="0"/>
          <p:nvPr/>
        </p:nvPicPr>
        <p:blipFill rotWithShape="1">
          <a:blip r:embed="rId11">
            <a:alphaModFix/>
          </a:blip>
          <a:srcRect b="0" l="0" r="0" t="0"/>
          <a:stretch/>
        </p:blipFill>
        <p:spPr>
          <a:xfrm rot="5400000">
            <a:off x="-355903" y="1901064"/>
            <a:ext cx="2856177" cy="2142132"/>
          </a:xfrm>
          <a:prstGeom prst="rect">
            <a:avLst/>
          </a:prstGeom>
          <a:noFill/>
          <a:ln>
            <a:noFill/>
          </a:ln>
        </p:spPr>
      </p:pic>
      <p:pic>
        <p:nvPicPr>
          <p:cNvPr id="241" name="Google Shape;241;p14"/>
          <p:cNvPicPr preferRelativeResize="0"/>
          <p:nvPr/>
        </p:nvPicPr>
        <p:blipFill rotWithShape="1">
          <a:blip r:embed="rId12">
            <a:alphaModFix/>
          </a:blip>
          <a:srcRect b="0" l="0" r="0" t="0"/>
          <a:stretch/>
        </p:blipFill>
        <p:spPr>
          <a:xfrm rot="5400000">
            <a:off x="-339989" y="4631383"/>
            <a:ext cx="2522478" cy="1891858"/>
          </a:xfrm>
          <a:prstGeom prst="rect">
            <a:avLst/>
          </a:prstGeom>
          <a:noFill/>
          <a:ln>
            <a:noFill/>
          </a:ln>
        </p:spPr>
      </p:pic>
      <p:sp>
        <p:nvSpPr>
          <p:cNvPr id="242" name="Google Shape;242;p14"/>
          <p:cNvSpPr/>
          <p:nvPr/>
        </p:nvSpPr>
        <p:spPr>
          <a:xfrm>
            <a:off x="3363311" y="-283779"/>
            <a:ext cx="6726620" cy="18278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14"/>
          <p:cNvSpPr txBox="1"/>
          <p:nvPr>
            <p:ph type="title"/>
          </p:nvPr>
        </p:nvSpPr>
        <p:spPr>
          <a:xfrm>
            <a:off x="454959" y="22111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Intercult – Workshop 1 - 26 March in Stockholm </a:t>
            </a:r>
            <a:endParaRPr/>
          </a:p>
        </p:txBody>
      </p:sp>
      <p:pic>
        <p:nvPicPr>
          <p:cNvPr id="244" name="Google Shape;244;p14"/>
          <p:cNvPicPr preferRelativeResize="0"/>
          <p:nvPr/>
        </p:nvPicPr>
        <p:blipFill rotWithShape="1">
          <a:blip r:embed="rId13">
            <a:alphaModFix/>
          </a:blip>
          <a:srcRect b="0" l="0" r="0" t="0"/>
          <a:stretch/>
        </p:blipFill>
        <p:spPr>
          <a:xfrm>
            <a:off x="9502209" y="369915"/>
            <a:ext cx="2603711" cy="10119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12"/>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sp>
        <p:nvSpPr>
          <p:cNvPr id="250" name="Google Shape;250;p12"/>
          <p:cNvSpPr txBox="1"/>
          <p:nvPr>
            <p:ph type="title"/>
          </p:nvPr>
        </p:nvSpPr>
        <p:spPr>
          <a:xfrm>
            <a:off x="838200" y="68670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Workshop 2: Wool jewelry design with folk inspirations</a:t>
            </a:r>
            <a:endParaRPr b="1" sz="2500">
              <a:solidFill>
                <a:srgbClr val="FF8458"/>
              </a:solidFill>
              <a:latin typeface="Arial"/>
              <a:ea typeface="Arial"/>
              <a:cs typeface="Arial"/>
              <a:sym typeface="Arial"/>
            </a:endParaRPr>
          </a:p>
        </p:txBody>
      </p:sp>
      <p:sp>
        <p:nvSpPr>
          <p:cNvPr id="251" name="Google Shape;251;p12"/>
          <p:cNvSpPr txBox="1"/>
          <p:nvPr>
            <p:ph idx="1" type="body"/>
          </p:nvPr>
        </p:nvSpPr>
        <p:spPr>
          <a:xfrm>
            <a:off x="788775" y="1698692"/>
            <a:ext cx="7530035" cy="537305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i="1" lang="pl-PL" sz="2000">
                <a:latin typeface="Arial"/>
                <a:ea typeface="Arial"/>
                <a:cs typeface="Arial"/>
                <a:sym typeface="Arial"/>
              </a:rPr>
              <a:t>Participants used unique material like felt, traditional methods for crafting handmade jewelry that is made with wool and create their own creative item.</a:t>
            </a:r>
            <a:endParaRPr/>
          </a:p>
          <a:p>
            <a:pPr indent="0" lvl="0" marL="0" rtl="0" algn="l">
              <a:lnSpc>
                <a:spcPct val="90000"/>
              </a:lnSpc>
              <a:spcBef>
                <a:spcPts val="1000"/>
              </a:spcBef>
              <a:spcAft>
                <a:spcPts val="0"/>
              </a:spcAft>
              <a:buClr>
                <a:schemeClr val="dk1"/>
              </a:buClr>
              <a:buSzPct val="100000"/>
              <a:buNone/>
            </a:pPr>
            <a:r>
              <a:t/>
            </a:r>
            <a:endParaRPr sz="24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lang="pl-PL" sz="2400">
                <a:latin typeface="Arial"/>
                <a:ea typeface="Arial"/>
                <a:cs typeface="Arial"/>
                <a:sym typeface="Arial"/>
              </a:rPr>
              <a:t>Artistic leader: </a:t>
            </a:r>
            <a:r>
              <a:rPr b="1" lang="pl-PL" sz="2400">
                <a:latin typeface="Arial"/>
                <a:ea typeface="Arial"/>
                <a:cs typeface="Arial"/>
                <a:sym typeface="Arial"/>
              </a:rPr>
              <a:t>Wieslawa Tokarska</a:t>
            </a:r>
            <a:endParaRPr/>
          </a:p>
          <a:p>
            <a:pPr indent="-211455"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Polish folk artist that lives in Stockholm;</a:t>
            </a:r>
            <a:endParaRPr/>
          </a:p>
          <a:p>
            <a:pPr indent="-211455"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Trained seamstress; for 20 years she has had her own sewing studio for women’s clothing in Poland </a:t>
            </a:r>
            <a:endParaRPr/>
          </a:p>
          <a:p>
            <a:pPr indent="-211455"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Combines sewing with traditional craft techniques and new designs</a:t>
            </a:r>
            <a:endParaRPr sz="1800">
              <a:latin typeface="Arial"/>
              <a:ea typeface="Arial"/>
              <a:cs typeface="Arial"/>
              <a:sym typeface="Arial"/>
            </a:endParaRPr>
          </a:p>
          <a:p>
            <a:pPr indent="-211455"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Teaches women in Poland and in Sweden craft techniques, e.g. how to work with felt, silk, lace, embroidery, stones and pearls, teach how to make scarves in felt and silk from delicate Australian merino wool, blouses, jackets and bags</a:t>
            </a:r>
            <a:endParaRPr sz="1800">
              <a:latin typeface="Arial"/>
              <a:ea typeface="Arial"/>
              <a:cs typeface="Arial"/>
              <a:sym typeface="Arial"/>
            </a:endParaRPr>
          </a:p>
          <a:p>
            <a:pPr indent="-211455" lvl="0" marL="228600" rtl="0" algn="l">
              <a:lnSpc>
                <a:spcPct val="90000"/>
              </a:lnSpc>
              <a:spcBef>
                <a:spcPts val="1000"/>
              </a:spcBef>
              <a:spcAft>
                <a:spcPts val="0"/>
              </a:spcAft>
              <a:buClr>
                <a:schemeClr val="dk1"/>
              </a:buClr>
              <a:buSzPct val="100000"/>
              <a:buChar char="•"/>
            </a:pPr>
            <a:r>
              <a:rPr lang="pl-PL" sz="1800">
                <a:latin typeface="Arial"/>
                <a:ea typeface="Arial"/>
                <a:cs typeface="Arial"/>
                <a:sym typeface="Arial"/>
              </a:rPr>
              <a:t>Creation of different types of jewelry</a:t>
            </a:r>
            <a:br>
              <a:rPr lang="pl-PL" sz="1800">
                <a:latin typeface="Arial"/>
                <a:ea typeface="Arial"/>
                <a:cs typeface="Arial"/>
                <a:sym typeface="Arial"/>
              </a:rPr>
            </a:b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ct val="100000"/>
              <a:buNone/>
            </a:pPr>
            <a:r>
              <a:t/>
            </a: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ct val="100000"/>
              <a:buNone/>
            </a:pPr>
            <a:r>
              <a:t/>
            </a:r>
            <a:endParaRPr sz="1800">
              <a:latin typeface="Arial"/>
              <a:ea typeface="Arial"/>
              <a:cs typeface="Arial"/>
              <a:sym typeface="Arial"/>
            </a:endParaRPr>
          </a:p>
          <a:p>
            <a:pPr indent="-76200" lvl="0" marL="228600" rtl="0" algn="l">
              <a:lnSpc>
                <a:spcPct val="90000"/>
              </a:lnSpc>
              <a:spcBef>
                <a:spcPts val="1000"/>
              </a:spcBef>
              <a:spcAft>
                <a:spcPts val="0"/>
              </a:spcAft>
              <a:buClr>
                <a:schemeClr val="dk1"/>
              </a:buClr>
              <a:buSzPct val="100000"/>
              <a:buNone/>
            </a:pPr>
            <a:r>
              <a:t/>
            </a:r>
            <a:endParaRPr sz="24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p:txBody>
      </p:sp>
      <p:pic>
        <p:nvPicPr>
          <p:cNvPr id="252" name="Google Shape;252;p12"/>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id="253" name="Google Shape;253;p12"/>
          <p:cNvPicPr preferRelativeResize="0"/>
          <p:nvPr/>
        </p:nvPicPr>
        <p:blipFill rotWithShape="1">
          <a:blip r:embed="rId5">
            <a:alphaModFix/>
          </a:blip>
          <a:srcRect b="0" l="0" r="0" t="0"/>
          <a:stretch/>
        </p:blipFill>
        <p:spPr>
          <a:xfrm>
            <a:off x="8252761" y="2626949"/>
            <a:ext cx="3939239" cy="38407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5"/>
          <p:cNvSpPr txBox="1"/>
          <p:nvPr>
            <p:ph type="title"/>
          </p:nvPr>
        </p:nvSpPr>
        <p:spPr>
          <a:xfrm>
            <a:off x="454959" y="22111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Intercult – Workshop 2 - 23 April in Stockholm </a:t>
            </a:r>
            <a:endParaRPr/>
          </a:p>
        </p:txBody>
      </p:sp>
      <p:pic>
        <p:nvPicPr>
          <p:cNvPr id="259" name="Google Shape;259;p15"/>
          <p:cNvPicPr preferRelativeResize="0"/>
          <p:nvPr/>
        </p:nvPicPr>
        <p:blipFill rotWithShape="1">
          <a:blip r:embed="rId3">
            <a:alphaModFix/>
          </a:blip>
          <a:srcRect b="0" l="0" r="0" t="0"/>
          <a:stretch/>
        </p:blipFill>
        <p:spPr>
          <a:xfrm>
            <a:off x="9502209" y="369915"/>
            <a:ext cx="2603711" cy="1011989"/>
          </a:xfrm>
          <a:prstGeom prst="rect">
            <a:avLst/>
          </a:prstGeom>
          <a:noFill/>
          <a:ln>
            <a:noFill/>
          </a:ln>
        </p:spPr>
      </p:pic>
      <p:pic>
        <p:nvPicPr>
          <p:cNvPr id="260" name="Google Shape;260;p15"/>
          <p:cNvPicPr preferRelativeResize="0"/>
          <p:nvPr/>
        </p:nvPicPr>
        <p:blipFill rotWithShape="1">
          <a:blip r:embed="rId4">
            <a:alphaModFix/>
          </a:blip>
          <a:srcRect b="0" l="0" r="0" t="0"/>
          <a:stretch/>
        </p:blipFill>
        <p:spPr>
          <a:xfrm rot="5400000">
            <a:off x="10281672" y="2055466"/>
            <a:ext cx="2183232" cy="1637424"/>
          </a:xfrm>
          <a:prstGeom prst="rect">
            <a:avLst/>
          </a:prstGeom>
          <a:noFill/>
          <a:ln>
            <a:noFill/>
          </a:ln>
        </p:spPr>
      </p:pic>
      <p:pic>
        <p:nvPicPr>
          <p:cNvPr id="261" name="Google Shape;261;p15"/>
          <p:cNvPicPr preferRelativeResize="0"/>
          <p:nvPr/>
        </p:nvPicPr>
        <p:blipFill rotWithShape="1">
          <a:blip r:embed="rId5">
            <a:alphaModFix/>
          </a:blip>
          <a:srcRect b="0" l="0" r="0" t="0"/>
          <a:stretch/>
        </p:blipFill>
        <p:spPr>
          <a:xfrm>
            <a:off x="6188112" y="1767788"/>
            <a:ext cx="2910976" cy="2183232"/>
          </a:xfrm>
          <a:prstGeom prst="rect">
            <a:avLst/>
          </a:prstGeom>
          <a:noFill/>
          <a:ln>
            <a:noFill/>
          </a:ln>
        </p:spPr>
      </p:pic>
      <p:pic>
        <p:nvPicPr>
          <p:cNvPr id="262" name="Google Shape;262;p15"/>
          <p:cNvPicPr preferRelativeResize="0"/>
          <p:nvPr/>
        </p:nvPicPr>
        <p:blipFill rotWithShape="1">
          <a:blip r:embed="rId6">
            <a:alphaModFix/>
          </a:blip>
          <a:srcRect b="0" l="0" r="0" t="0"/>
          <a:stretch/>
        </p:blipFill>
        <p:spPr>
          <a:xfrm rot="10800000">
            <a:off x="9483092" y="4130566"/>
            <a:ext cx="2910976" cy="2183232"/>
          </a:xfrm>
          <a:prstGeom prst="rect">
            <a:avLst/>
          </a:prstGeom>
          <a:noFill/>
          <a:ln>
            <a:noFill/>
          </a:ln>
        </p:spPr>
      </p:pic>
      <p:pic>
        <p:nvPicPr>
          <p:cNvPr id="263" name="Google Shape;263;p15"/>
          <p:cNvPicPr preferRelativeResize="0"/>
          <p:nvPr/>
        </p:nvPicPr>
        <p:blipFill rotWithShape="1">
          <a:blip r:embed="rId7">
            <a:alphaModFix/>
          </a:blip>
          <a:srcRect b="0" l="0" r="0" t="0"/>
          <a:stretch/>
        </p:blipFill>
        <p:spPr>
          <a:xfrm rot="5400000">
            <a:off x="7572764" y="4403470"/>
            <a:ext cx="2183232" cy="1637424"/>
          </a:xfrm>
          <a:prstGeom prst="rect">
            <a:avLst/>
          </a:prstGeom>
          <a:noFill/>
          <a:ln>
            <a:noFill/>
          </a:ln>
        </p:spPr>
      </p:pic>
      <p:pic>
        <p:nvPicPr>
          <p:cNvPr id="264" name="Google Shape;264;p15"/>
          <p:cNvPicPr preferRelativeResize="0"/>
          <p:nvPr/>
        </p:nvPicPr>
        <p:blipFill rotWithShape="1">
          <a:blip r:embed="rId8">
            <a:alphaModFix/>
          </a:blip>
          <a:srcRect b="0" l="0" r="0" t="0"/>
          <a:stretch/>
        </p:blipFill>
        <p:spPr>
          <a:xfrm rot="5400000">
            <a:off x="8735216" y="2055466"/>
            <a:ext cx="2183232" cy="1637424"/>
          </a:xfrm>
          <a:prstGeom prst="rect">
            <a:avLst/>
          </a:prstGeom>
          <a:noFill/>
          <a:ln>
            <a:noFill/>
          </a:ln>
        </p:spPr>
      </p:pic>
      <p:pic>
        <p:nvPicPr>
          <p:cNvPr id="265" name="Google Shape;265;p15"/>
          <p:cNvPicPr preferRelativeResize="0"/>
          <p:nvPr/>
        </p:nvPicPr>
        <p:blipFill rotWithShape="1">
          <a:blip r:embed="rId9">
            <a:alphaModFix/>
          </a:blip>
          <a:srcRect b="0" l="0" r="0" t="0"/>
          <a:stretch/>
        </p:blipFill>
        <p:spPr>
          <a:xfrm rot="10800000">
            <a:off x="4934692" y="4122421"/>
            <a:ext cx="2910976" cy="2183232"/>
          </a:xfrm>
          <a:prstGeom prst="rect">
            <a:avLst/>
          </a:prstGeom>
          <a:noFill/>
          <a:ln>
            <a:noFill/>
          </a:ln>
        </p:spPr>
      </p:pic>
      <p:pic>
        <p:nvPicPr>
          <p:cNvPr id="266" name="Google Shape;266;p15"/>
          <p:cNvPicPr preferRelativeResize="0"/>
          <p:nvPr/>
        </p:nvPicPr>
        <p:blipFill rotWithShape="1">
          <a:blip r:embed="rId10">
            <a:alphaModFix/>
          </a:blip>
          <a:srcRect b="0" l="0" r="0" t="0"/>
          <a:stretch/>
        </p:blipFill>
        <p:spPr>
          <a:xfrm>
            <a:off x="2910976" y="1767788"/>
            <a:ext cx="3296173" cy="2183232"/>
          </a:xfrm>
          <a:prstGeom prst="rect">
            <a:avLst/>
          </a:prstGeom>
          <a:noFill/>
          <a:ln>
            <a:noFill/>
          </a:ln>
        </p:spPr>
      </p:pic>
      <p:pic>
        <p:nvPicPr>
          <p:cNvPr id="267" name="Google Shape;267;p15"/>
          <p:cNvPicPr preferRelativeResize="0"/>
          <p:nvPr/>
        </p:nvPicPr>
        <p:blipFill rotWithShape="1">
          <a:blip r:embed="rId11">
            <a:alphaModFix/>
          </a:blip>
          <a:srcRect b="0" l="0" r="0" t="0"/>
          <a:stretch/>
        </p:blipFill>
        <p:spPr>
          <a:xfrm>
            <a:off x="3297268" y="4130566"/>
            <a:ext cx="1637424" cy="2183232"/>
          </a:xfrm>
          <a:prstGeom prst="rect">
            <a:avLst/>
          </a:prstGeom>
          <a:noFill/>
          <a:ln>
            <a:noFill/>
          </a:ln>
        </p:spPr>
      </p:pic>
      <p:pic>
        <p:nvPicPr>
          <p:cNvPr id="268" name="Google Shape;268;p15"/>
          <p:cNvPicPr preferRelativeResize="0"/>
          <p:nvPr/>
        </p:nvPicPr>
        <p:blipFill rotWithShape="1">
          <a:blip r:embed="rId12">
            <a:alphaModFix/>
          </a:blip>
          <a:srcRect b="0" l="0" r="0" t="0"/>
          <a:stretch/>
        </p:blipFill>
        <p:spPr>
          <a:xfrm>
            <a:off x="0" y="1767788"/>
            <a:ext cx="2910976" cy="2183232"/>
          </a:xfrm>
          <a:prstGeom prst="rect">
            <a:avLst/>
          </a:prstGeom>
          <a:noFill/>
          <a:ln>
            <a:noFill/>
          </a:ln>
        </p:spPr>
      </p:pic>
      <p:pic>
        <p:nvPicPr>
          <p:cNvPr id="269" name="Google Shape;269;p15"/>
          <p:cNvPicPr preferRelativeResize="0"/>
          <p:nvPr/>
        </p:nvPicPr>
        <p:blipFill rotWithShape="1">
          <a:blip r:embed="rId13">
            <a:alphaModFix/>
          </a:blip>
          <a:srcRect b="0" l="0" r="0" t="0"/>
          <a:stretch/>
        </p:blipFill>
        <p:spPr>
          <a:xfrm>
            <a:off x="0" y="4130566"/>
            <a:ext cx="3296173" cy="21832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16"/>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sp>
        <p:nvSpPr>
          <p:cNvPr id="275" name="Google Shape;275;p16"/>
          <p:cNvSpPr txBox="1"/>
          <p:nvPr>
            <p:ph type="title"/>
          </p:nvPr>
        </p:nvSpPr>
        <p:spPr>
          <a:xfrm>
            <a:off x="838200" y="80162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Workshop 3: Digital skills, social media </a:t>
            </a:r>
            <a:endParaRPr/>
          </a:p>
        </p:txBody>
      </p:sp>
      <p:sp>
        <p:nvSpPr>
          <p:cNvPr id="276" name="Google Shape;276;p16"/>
          <p:cNvSpPr txBox="1"/>
          <p:nvPr>
            <p:ph idx="1" type="body"/>
          </p:nvPr>
        </p:nvSpPr>
        <p:spPr>
          <a:xfrm>
            <a:off x="838200" y="1787146"/>
            <a:ext cx="7093226" cy="537305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000"/>
              <a:buNone/>
            </a:pPr>
            <a:r>
              <a:rPr i="1" lang="pl-PL" sz="2000">
                <a:latin typeface="Arial"/>
                <a:ea typeface="Arial"/>
                <a:cs typeface="Arial"/>
                <a:sym typeface="Arial"/>
              </a:rPr>
              <a:t>Participants trained on creating posts on Instagram and business page on FB </a:t>
            </a:r>
            <a:endParaRPr/>
          </a:p>
          <a:p>
            <a:pPr indent="0" lvl="0" marL="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l">
              <a:lnSpc>
                <a:spcPct val="90000"/>
              </a:lnSpc>
              <a:spcBef>
                <a:spcPts val="1000"/>
              </a:spcBef>
              <a:spcAft>
                <a:spcPts val="0"/>
              </a:spcAft>
              <a:buClr>
                <a:schemeClr val="dk1"/>
              </a:buClr>
              <a:buSzPts val="1800"/>
              <a:buChar char="•"/>
            </a:pPr>
            <a:r>
              <a:rPr i="1" lang="pl-PL" sz="1800">
                <a:latin typeface="Arial"/>
                <a:ea typeface="Arial"/>
                <a:cs typeface="Arial"/>
                <a:sym typeface="Arial"/>
              </a:rPr>
              <a:t>Part one:</a:t>
            </a:r>
            <a:br>
              <a:rPr lang="pl-PL" sz="1800">
                <a:latin typeface="Arial"/>
                <a:ea typeface="Arial"/>
                <a:cs typeface="Arial"/>
                <a:sym typeface="Arial"/>
              </a:rPr>
            </a:br>
            <a:r>
              <a:rPr b="1" lang="pl-PL" sz="1800">
                <a:latin typeface="Arial"/>
                <a:ea typeface="Arial"/>
                <a:cs typeface="Arial"/>
                <a:sym typeface="Arial"/>
              </a:rPr>
              <a:t>Pixie Hård av Segerstad</a:t>
            </a:r>
            <a:r>
              <a:rPr lang="pl-PL" sz="1800">
                <a:latin typeface="Arial"/>
                <a:ea typeface="Arial"/>
                <a:cs typeface="Arial"/>
                <a:sym typeface="Arial"/>
              </a:rPr>
              <a:t> and </a:t>
            </a:r>
            <a:r>
              <a:rPr b="1" lang="pl-PL" sz="1800">
                <a:latin typeface="Arial"/>
                <a:ea typeface="Arial"/>
                <a:cs typeface="Arial"/>
                <a:sym typeface="Arial"/>
              </a:rPr>
              <a:t>Josefin Holmström</a:t>
            </a:r>
            <a:r>
              <a:rPr lang="pl-PL" sz="1800">
                <a:latin typeface="Arial"/>
                <a:ea typeface="Arial"/>
                <a:cs typeface="Arial"/>
                <a:sym typeface="Arial"/>
              </a:rPr>
              <a:t> from Intercult in Stockholm, shared information on the safe use of digital platforms and how to use different social media channels (Facebook, Instagram) marketing and logo tools. </a:t>
            </a:r>
            <a:endParaRPr/>
          </a:p>
          <a:p>
            <a:pPr indent="-228600" lvl="0" marL="228600" rtl="0" algn="l">
              <a:lnSpc>
                <a:spcPct val="90000"/>
              </a:lnSpc>
              <a:spcBef>
                <a:spcPts val="1000"/>
              </a:spcBef>
              <a:spcAft>
                <a:spcPts val="0"/>
              </a:spcAft>
              <a:buClr>
                <a:schemeClr val="dk1"/>
              </a:buClr>
              <a:buSzPts val="1800"/>
              <a:buChar char="•"/>
            </a:pPr>
            <a:r>
              <a:rPr i="1" lang="pl-PL" sz="1800">
                <a:latin typeface="Arial"/>
                <a:ea typeface="Arial"/>
                <a:cs typeface="Arial"/>
                <a:sym typeface="Arial"/>
              </a:rPr>
              <a:t>Part two:</a:t>
            </a:r>
            <a:br>
              <a:rPr lang="pl-PL" sz="1800">
                <a:latin typeface="Arial"/>
                <a:ea typeface="Arial"/>
                <a:cs typeface="Arial"/>
                <a:sym typeface="Arial"/>
              </a:rPr>
            </a:br>
            <a:r>
              <a:rPr lang="pl-PL" sz="1800">
                <a:latin typeface="Arial"/>
                <a:ea typeface="Arial"/>
                <a:cs typeface="Arial"/>
                <a:sym typeface="Arial"/>
              </a:rPr>
              <a:t>To develop the participants’ digital skills – the participants had the chance to create their own social media marketing, with guidance from leaders, that promotes their artistic handcrafting item.</a:t>
            </a:r>
            <a:endParaRPr/>
          </a:p>
          <a:p>
            <a:pPr indent="-114300" lvl="0" marL="228600" rtl="0" algn="l">
              <a:lnSpc>
                <a:spcPct val="90000"/>
              </a:lnSpc>
              <a:spcBef>
                <a:spcPts val="1000"/>
              </a:spcBef>
              <a:spcAft>
                <a:spcPts val="0"/>
              </a:spcAft>
              <a:buClr>
                <a:schemeClr val="dk1"/>
              </a:buClr>
              <a:buSzPts val="1800"/>
              <a:buNone/>
            </a:pPr>
            <a:r>
              <a:t/>
            </a: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ts val="1800"/>
              <a:buNone/>
            </a:pPr>
            <a:r>
              <a:t/>
            </a:r>
            <a:endParaRPr sz="1800">
              <a:latin typeface="Arial"/>
              <a:ea typeface="Arial"/>
              <a:cs typeface="Arial"/>
              <a:sym typeface="Arial"/>
            </a:endParaRPr>
          </a:p>
          <a:p>
            <a:pPr indent="-76200" lvl="0" marL="22860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p:txBody>
      </p:sp>
      <p:pic>
        <p:nvPicPr>
          <p:cNvPr id="277" name="Google Shape;277;p16"/>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descr="https://www.intercult.se/wp-content/uploads/2022/01/IMG_0126-225x300.jpg" id="278" name="Google Shape;278;p16"/>
          <p:cNvPicPr preferRelativeResize="0"/>
          <p:nvPr/>
        </p:nvPicPr>
        <p:blipFill rotWithShape="1">
          <a:blip r:embed="rId5">
            <a:alphaModFix/>
          </a:blip>
          <a:srcRect b="0" l="0" r="0" t="0"/>
          <a:stretch/>
        </p:blipFill>
        <p:spPr>
          <a:xfrm>
            <a:off x="8124572" y="2979564"/>
            <a:ext cx="1866838" cy="2489117"/>
          </a:xfrm>
          <a:prstGeom prst="rect">
            <a:avLst/>
          </a:prstGeom>
          <a:noFill/>
          <a:ln>
            <a:noFill/>
          </a:ln>
        </p:spPr>
      </p:pic>
      <p:pic>
        <p:nvPicPr>
          <p:cNvPr descr="https://www.intercult.se/wp-content/uploads/2022/01/IMG_2021-224x300.png" id="279" name="Google Shape;279;p16"/>
          <p:cNvPicPr preferRelativeResize="0"/>
          <p:nvPr/>
        </p:nvPicPr>
        <p:blipFill rotWithShape="1">
          <a:blip r:embed="rId6">
            <a:alphaModFix/>
          </a:blip>
          <a:srcRect b="0" l="0" r="0" t="0"/>
          <a:stretch/>
        </p:blipFill>
        <p:spPr>
          <a:xfrm>
            <a:off x="10170864" y="2979564"/>
            <a:ext cx="1872871" cy="25083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title"/>
          </p:nvPr>
        </p:nvSpPr>
        <p:spPr>
          <a:xfrm>
            <a:off x="464338" y="919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Intercult – Workshop 3 - 21 May in Stockholm </a:t>
            </a:r>
            <a:endParaRPr/>
          </a:p>
        </p:txBody>
      </p:sp>
      <p:pic>
        <p:nvPicPr>
          <p:cNvPr id="285" name="Google Shape;285;p17"/>
          <p:cNvPicPr preferRelativeResize="0"/>
          <p:nvPr/>
        </p:nvPicPr>
        <p:blipFill rotWithShape="1">
          <a:blip r:embed="rId3">
            <a:alphaModFix/>
          </a:blip>
          <a:srcRect b="0" l="0" r="0" t="0"/>
          <a:stretch/>
        </p:blipFill>
        <p:spPr>
          <a:xfrm>
            <a:off x="9508905" y="247883"/>
            <a:ext cx="2603711" cy="1011989"/>
          </a:xfrm>
          <a:prstGeom prst="rect">
            <a:avLst/>
          </a:prstGeom>
          <a:noFill/>
          <a:ln>
            <a:noFill/>
          </a:ln>
        </p:spPr>
      </p:pic>
      <p:pic>
        <p:nvPicPr>
          <p:cNvPr id="286" name="Google Shape;286;p17"/>
          <p:cNvPicPr preferRelativeResize="0"/>
          <p:nvPr/>
        </p:nvPicPr>
        <p:blipFill rotWithShape="1">
          <a:blip r:embed="rId4">
            <a:alphaModFix/>
          </a:blip>
          <a:srcRect b="0" l="0" r="0" t="0"/>
          <a:stretch/>
        </p:blipFill>
        <p:spPr>
          <a:xfrm>
            <a:off x="0" y="1125368"/>
            <a:ext cx="5722138" cy="2578992"/>
          </a:xfrm>
          <a:prstGeom prst="rect">
            <a:avLst/>
          </a:prstGeom>
          <a:noFill/>
          <a:ln>
            <a:noFill/>
          </a:ln>
        </p:spPr>
      </p:pic>
      <p:pic>
        <p:nvPicPr>
          <p:cNvPr id="287" name="Google Shape;287;p17"/>
          <p:cNvPicPr preferRelativeResize="0"/>
          <p:nvPr/>
        </p:nvPicPr>
        <p:blipFill rotWithShape="1">
          <a:blip r:embed="rId5">
            <a:alphaModFix/>
          </a:blip>
          <a:srcRect b="0" l="0" r="0" t="0"/>
          <a:stretch/>
        </p:blipFill>
        <p:spPr>
          <a:xfrm>
            <a:off x="5339287" y="1106600"/>
            <a:ext cx="3438657" cy="2578992"/>
          </a:xfrm>
          <a:prstGeom prst="rect">
            <a:avLst/>
          </a:prstGeom>
          <a:noFill/>
          <a:ln>
            <a:noFill/>
          </a:ln>
        </p:spPr>
      </p:pic>
      <p:pic>
        <p:nvPicPr>
          <p:cNvPr id="288" name="Google Shape;288;p17"/>
          <p:cNvPicPr preferRelativeResize="0"/>
          <p:nvPr/>
        </p:nvPicPr>
        <p:blipFill rotWithShape="1">
          <a:blip r:embed="rId6">
            <a:alphaModFix/>
          </a:blip>
          <a:srcRect b="0" l="0" r="0" t="0"/>
          <a:stretch/>
        </p:blipFill>
        <p:spPr>
          <a:xfrm>
            <a:off x="8758123" y="1106600"/>
            <a:ext cx="3463681" cy="2597760"/>
          </a:xfrm>
          <a:prstGeom prst="rect">
            <a:avLst/>
          </a:prstGeom>
          <a:noFill/>
          <a:ln>
            <a:noFill/>
          </a:ln>
        </p:spPr>
      </p:pic>
      <p:pic>
        <p:nvPicPr>
          <p:cNvPr id="289" name="Google Shape;289;p17"/>
          <p:cNvPicPr preferRelativeResize="0"/>
          <p:nvPr/>
        </p:nvPicPr>
        <p:blipFill rotWithShape="1">
          <a:blip r:embed="rId7">
            <a:alphaModFix/>
          </a:blip>
          <a:srcRect b="0" l="0" r="0" t="0"/>
          <a:stretch/>
        </p:blipFill>
        <p:spPr>
          <a:xfrm>
            <a:off x="4146475" y="3639297"/>
            <a:ext cx="4291605" cy="3218703"/>
          </a:xfrm>
          <a:prstGeom prst="rect">
            <a:avLst/>
          </a:prstGeom>
          <a:noFill/>
          <a:ln>
            <a:noFill/>
          </a:ln>
        </p:spPr>
      </p:pic>
      <p:pic>
        <p:nvPicPr>
          <p:cNvPr id="290" name="Google Shape;290;p17"/>
          <p:cNvPicPr preferRelativeResize="0"/>
          <p:nvPr/>
        </p:nvPicPr>
        <p:blipFill rotWithShape="1">
          <a:blip r:embed="rId8">
            <a:alphaModFix/>
          </a:blip>
          <a:srcRect b="0" l="0" r="0" t="0"/>
          <a:stretch/>
        </p:blipFill>
        <p:spPr>
          <a:xfrm rot="10800000">
            <a:off x="-23068" y="3650472"/>
            <a:ext cx="4291605" cy="3218703"/>
          </a:xfrm>
          <a:prstGeom prst="rect">
            <a:avLst/>
          </a:prstGeom>
          <a:noFill/>
          <a:ln>
            <a:noFill/>
          </a:ln>
        </p:spPr>
      </p:pic>
      <p:pic>
        <p:nvPicPr>
          <p:cNvPr id="291" name="Google Shape;291;p17"/>
          <p:cNvPicPr preferRelativeResize="0"/>
          <p:nvPr/>
        </p:nvPicPr>
        <p:blipFill rotWithShape="1">
          <a:blip r:embed="rId9">
            <a:alphaModFix/>
          </a:blip>
          <a:srcRect b="0" l="0" r="0" t="0"/>
          <a:stretch/>
        </p:blipFill>
        <p:spPr>
          <a:xfrm>
            <a:off x="7930197" y="3661648"/>
            <a:ext cx="4261803" cy="3196352"/>
          </a:xfrm>
          <a:prstGeom prst="rect">
            <a:avLst/>
          </a:prstGeom>
          <a:noFill/>
          <a:ln>
            <a:noFill/>
          </a:ln>
        </p:spPr>
      </p:pic>
      <p:sp>
        <p:nvSpPr>
          <p:cNvPr id="292" name="Google Shape;292;p17"/>
          <p:cNvSpPr/>
          <p:nvPr/>
        </p:nvSpPr>
        <p:spPr>
          <a:xfrm>
            <a:off x="-299545" y="3639297"/>
            <a:ext cx="12707007" cy="4624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18"/>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sp>
        <p:nvSpPr>
          <p:cNvPr id="298" name="Google Shape;298;p18"/>
          <p:cNvSpPr txBox="1"/>
          <p:nvPr>
            <p:ph type="title"/>
          </p:nvPr>
        </p:nvSpPr>
        <p:spPr>
          <a:xfrm>
            <a:off x="838200" y="80162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Workshop 4: Digital skills, training in PhotoShop </a:t>
            </a:r>
            <a:endParaRPr/>
          </a:p>
        </p:txBody>
      </p:sp>
      <p:sp>
        <p:nvSpPr>
          <p:cNvPr id="299" name="Google Shape;299;p18"/>
          <p:cNvSpPr txBox="1"/>
          <p:nvPr>
            <p:ph idx="1" type="body"/>
          </p:nvPr>
        </p:nvSpPr>
        <p:spPr>
          <a:xfrm>
            <a:off x="838200" y="1787146"/>
            <a:ext cx="7093226" cy="53730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i="1" lang="pl-PL" sz="2000">
                <a:latin typeface="Arial"/>
                <a:ea typeface="Arial"/>
                <a:cs typeface="Arial"/>
                <a:sym typeface="Arial"/>
              </a:rPr>
              <a:t>Participants learned how to transfer a hand painted pattern to PhotoShop and make an own design for textile print . </a:t>
            </a:r>
            <a:endParaRPr i="1"/>
          </a:p>
          <a:p>
            <a:pPr indent="0" lvl="0" marL="0" rtl="0" algn="l">
              <a:lnSpc>
                <a:spcPct val="90000"/>
              </a:lnSpc>
              <a:spcBef>
                <a:spcPts val="1000"/>
              </a:spcBef>
              <a:spcAft>
                <a:spcPts val="0"/>
              </a:spcAft>
              <a:buClr>
                <a:schemeClr val="dk1"/>
              </a:buClr>
              <a:buSzPts val="2000"/>
              <a:buNone/>
            </a:pPr>
            <a:r>
              <a:rPr i="1" lang="pl-PL" sz="2000">
                <a:latin typeface="Arial"/>
                <a:ea typeface="Arial"/>
                <a:cs typeface="Arial"/>
                <a:sym typeface="Arial"/>
              </a:rPr>
              <a:t>3 September 2022 Stockholm</a:t>
            </a:r>
            <a:r>
              <a:rPr lang="pl-PL" sz="2000">
                <a:latin typeface="Arial"/>
                <a:ea typeface="Arial"/>
                <a:cs typeface="Arial"/>
                <a:sym typeface="Arial"/>
              </a:rPr>
              <a:t> </a:t>
            </a:r>
            <a:endParaRPr/>
          </a:p>
          <a:p>
            <a:pPr indent="0" lvl="0" marL="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a:p>
            <a:pPr indent="-228600" lvl="0" marL="228600" rtl="0" algn="l">
              <a:lnSpc>
                <a:spcPct val="90000"/>
              </a:lnSpc>
              <a:spcBef>
                <a:spcPts val="1000"/>
              </a:spcBef>
              <a:spcAft>
                <a:spcPts val="0"/>
              </a:spcAft>
              <a:buClr>
                <a:schemeClr val="dk1"/>
              </a:buClr>
              <a:buSzPts val="1800"/>
              <a:buChar char="•"/>
            </a:pPr>
            <a:r>
              <a:rPr lang="pl-PL" sz="1800">
                <a:latin typeface="Arial"/>
                <a:ea typeface="Arial"/>
                <a:cs typeface="Arial"/>
                <a:sym typeface="Arial"/>
              </a:rPr>
              <a:t>Led by Halina Rosa </a:t>
            </a:r>
            <a:endParaRPr/>
          </a:p>
          <a:p>
            <a:pPr indent="-114300" lvl="0" marL="228600" rtl="0" algn="l">
              <a:lnSpc>
                <a:spcPct val="90000"/>
              </a:lnSpc>
              <a:spcBef>
                <a:spcPts val="1000"/>
              </a:spcBef>
              <a:spcAft>
                <a:spcPts val="0"/>
              </a:spcAft>
              <a:buClr>
                <a:schemeClr val="dk1"/>
              </a:buClr>
              <a:buSzPts val="1800"/>
              <a:buNone/>
            </a:pPr>
            <a:r>
              <a:t/>
            </a:r>
            <a:endParaRPr sz="1800">
              <a:latin typeface="Arial"/>
              <a:ea typeface="Arial"/>
              <a:cs typeface="Arial"/>
              <a:sym typeface="Arial"/>
            </a:endParaRPr>
          </a:p>
          <a:p>
            <a:pPr indent="-114300" lvl="0" marL="228600" rtl="0" algn="l">
              <a:lnSpc>
                <a:spcPct val="90000"/>
              </a:lnSpc>
              <a:spcBef>
                <a:spcPts val="1000"/>
              </a:spcBef>
              <a:spcAft>
                <a:spcPts val="0"/>
              </a:spcAft>
              <a:buClr>
                <a:schemeClr val="dk1"/>
              </a:buClr>
              <a:buSzPts val="1800"/>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p:txBody>
      </p:sp>
      <p:pic>
        <p:nvPicPr>
          <p:cNvPr id="300" name="Google Shape;300;p18"/>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descr="En bild som visar text, golv, inomhus&#10;&#10;Automatiskt genererad beskrivning" id="301" name="Google Shape;301;p18"/>
          <p:cNvPicPr preferRelativeResize="0"/>
          <p:nvPr/>
        </p:nvPicPr>
        <p:blipFill rotWithShape="1">
          <a:blip r:embed="rId5">
            <a:alphaModFix/>
          </a:blip>
          <a:srcRect b="0" l="0" r="0" t="0"/>
          <a:stretch/>
        </p:blipFill>
        <p:spPr>
          <a:xfrm>
            <a:off x="480091" y="3370011"/>
            <a:ext cx="2022437" cy="1516828"/>
          </a:xfrm>
          <a:prstGeom prst="rect">
            <a:avLst/>
          </a:prstGeom>
          <a:noFill/>
          <a:ln>
            <a:noFill/>
          </a:ln>
        </p:spPr>
      </p:pic>
      <p:pic>
        <p:nvPicPr>
          <p:cNvPr descr="En bild som visar text, inomhus, elektronik, person&#10;&#10;Automatiskt genererad beskrivning" id="302" name="Google Shape;302;p18"/>
          <p:cNvPicPr preferRelativeResize="0"/>
          <p:nvPr/>
        </p:nvPicPr>
        <p:blipFill rotWithShape="1">
          <a:blip r:embed="rId6">
            <a:alphaModFix/>
          </a:blip>
          <a:srcRect b="0" l="0" r="0" t="0"/>
          <a:stretch/>
        </p:blipFill>
        <p:spPr>
          <a:xfrm>
            <a:off x="4858362" y="2967128"/>
            <a:ext cx="2442884" cy="1832164"/>
          </a:xfrm>
          <a:prstGeom prst="rect">
            <a:avLst/>
          </a:prstGeom>
          <a:noFill/>
          <a:ln>
            <a:noFill/>
          </a:ln>
        </p:spPr>
      </p:pic>
      <p:pic>
        <p:nvPicPr>
          <p:cNvPr descr="En bild som visar text, inomhus, golv, tak&#10;&#10;Automatiskt genererad beskrivning" id="303" name="Google Shape;303;p18"/>
          <p:cNvPicPr preferRelativeResize="0"/>
          <p:nvPr/>
        </p:nvPicPr>
        <p:blipFill rotWithShape="1">
          <a:blip r:embed="rId7">
            <a:alphaModFix/>
          </a:blip>
          <a:srcRect b="0" l="0" r="0" t="0"/>
          <a:stretch/>
        </p:blipFill>
        <p:spPr>
          <a:xfrm>
            <a:off x="4858362" y="4826498"/>
            <a:ext cx="2442884" cy="1832163"/>
          </a:xfrm>
          <a:prstGeom prst="rect">
            <a:avLst/>
          </a:prstGeom>
          <a:noFill/>
          <a:ln>
            <a:noFill/>
          </a:ln>
        </p:spPr>
      </p:pic>
      <p:pic>
        <p:nvPicPr>
          <p:cNvPr descr="En bild som visar text, person, inomhus, vägg&#10;&#10;Automatiskt genererad beskrivning" id="304" name="Google Shape;304;p18"/>
          <p:cNvPicPr preferRelativeResize="0"/>
          <p:nvPr/>
        </p:nvPicPr>
        <p:blipFill rotWithShape="1">
          <a:blip r:embed="rId8">
            <a:alphaModFix/>
          </a:blip>
          <a:srcRect b="0" l="0" r="0" t="0"/>
          <a:stretch/>
        </p:blipFill>
        <p:spPr>
          <a:xfrm>
            <a:off x="2577971" y="5180044"/>
            <a:ext cx="2237274" cy="1677956"/>
          </a:xfrm>
          <a:prstGeom prst="rect">
            <a:avLst/>
          </a:prstGeom>
          <a:noFill/>
          <a:ln>
            <a:noFill/>
          </a:ln>
        </p:spPr>
      </p:pic>
      <p:pic>
        <p:nvPicPr>
          <p:cNvPr descr="En bild som visar text, inomhus, golv, person&#10;&#10;Automatiskt genererad beskrivning" id="305" name="Google Shape;305;p18"/>
          <p:cNvPicPr preferRelativeResize="0"/>
          <p:nvPr/>
        </p:nvPicPr>
        <p:blipFill rotWithShape="1">
          <a:blip r:embed="rId9">
            <a:alphaModFix/>
          </a:blip>
          <a:srcRect b="0" l="0" r="0" t="0"/>
          <a:stretch/>
        </p:blipFill>
        <p:spPr>
          <a:xfrm>
            <a:off x="2577971" y="3313934"/>
            <a:ext cx="2237274" cy="1921476"/>
          </a:xfrm>
          <a:prstGeom prst="rect">
            <a:avLst/>
          </a:prstGeom>
          <a:noFill/>
          <a:ln>
            <a:noFill/>
          </a:ln>
        </p:spPr>
      </p:pic>
      <p:pic>
        <p:nvPicPr>
          <p:cNvPr descr="En bild som visar text, inomhus, full av färg, dekorerat&#10;&#10;Automatiskt genererad beskrivning" id="306" name="Google Shape;306;p18"/>
          <p:cNvPicPr preferRelativeResize="0"/>
          <p:nvPr/>
        </p:nvPicPr>
        <p:blipFill rotWithShape="1">
          <a:blip r:embed="rId10">
            <a:alphaModFix/>
          </a:blip>
          <a:srcRect b="0" l="0" r="0" t="0"/>
          <a:stretch/>
        </p:blipFill>
        <p:spPr>
          <a:xfrm rot="5400000">
            <a:off x="6899087" y="3733711"/>
            <a:ext cx="3257178" cy="2442884"/>
          </a:xfrm>
          <a:prstGeom prst="rect">
            <a:avLst/>
          </a:prstGeom>
          <a:noFill/>
          <a:ln>
            <a:noFill/>
          </a:ln>
        </p:spPr>
      </p:pic>
      <p:pic>
        <p:nvPicPr>
          <p:cNvPr descr="En bild som visar inomhus, person, tak, personer&#10;&#10;Automatiskt genererad beskrivning" id="307" name="Google Shape;307;p18"/>
          <p:cNvPicPr preferRelativeResize="0"/>
          <p:nvPr/>
        </p:nvPicPr>
        <p:blipFill rotWithShape="1">
          <a:blip r:embed="rId11">
            <a:alphaModFix/>
          </a:blip>
          <a:srcRect b="0" l="0" r="0" t="0"/>
          <a:stretch/>
        </p:blipFill>
        <p:spPr>
          <a:xfrm>
            <a:off x="189455" y="4955153"/>
            <a:ext cx="2271344" cy="1703508"/>
          </a:xfrm>
          <a:prstGeom prst="rect">
            <a:avLst/>
          </a:prstGeom>
          <a:noFill/>
          <a:ln>
            <a:noFill/>
          </a:ln>
        </p:spPr>
      </p:pic>
      <p:pic>
        <p:nvPicPr>
          <p:cNvPr descr="En bild som visar keramiska varor, porslin&#10;&#10;Automatiskt genererad beskrivning" id="308" name="Google Shape;308;p18"/>
          <p:cNvPicPr preferRelativeResize="0"/>
          <p:nvPr/>
        </p:nvPicPr>
        <p:blipFill rotWithShape="1">
          <a:blip r:embed="rId12">
            <a:alphaModFix/>
          </a:blip>
          <a:srcRect b="0" l="0" r="0" t="0"/>
          <a:stretch/>
        </p:blipFill>
        <p:spPr>
          <a:xfrm>
            <a:off x="8254118" y="1459432"/>
            <a:ext cx="2175450" cy="2175450"/>
          </a:xfrm>
          <a:prstGeom prst="rect">
            <a:avLst/>
          </a:prstGeom>
          <a:noFill/>
          <a:ln>
            <a:noFill/>
          </a:ln>
        </p:spPr>
      </p:pic>
      <p:pic>
        <p:nvPicPr>
          <p:cNvPr id="309" name="Google Shape;309;p18"/>
          <p:cNvPicPr preferRelativeResize="0"/>
          <p:nvPr/>
        </p:nvPicPr>
        <p:blipFill>
          <a:blip r:embed="rId13">
            <a:alphaModFix/>
          </a:blip>
          <a:stretch>
            <a:fillRect/>
          </a:stretch>
        </p:blipFill>
        <p:spPr>
          <a:xfrm>
            <a:off x="10166500" y="2866794"/>
            <a:ext cx="1718725" cy="37169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p:nvPr/>
        </p:nvSpPr>
        <p:spPr>
          <a:xfrm>
            <a:off x="1" y="0"/>
            <a:ext cx="12192000" cy="6858000"/>
          </a:xfrm>
          <a:prstGeom prst="rect">
            <a:avLst/>
          </a:prstGeom>
          <a:solidFill>
            <a:srgbClr val="7030A0">
              <a:alpha val="2784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1" name="Google Shape;101;p2"/>
          <p:cNvPicPr preferRelativeResize="0"/>
          <p:nvPr/>
        </p:nvPicPr>
        <p:blipFill rotWithShape="1">
          <a:blip r:embed="rId3">
            <a:alphaModFix/>
          </a:blip>
          <a:srcRect b="0" l="0" r="0" t="0"/>
          <a:stretch/>
        </p:blipFill>
        <p:spPr>
          <a:xfrm>
            <a:off x="2030278" y="0"/>
            <a:ext cx="8180863"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9"/>
          <p:cNvSpPr txBox="1"/>
          <p:nvPr>
            <p:ph type="title"/>
          </p:nvPr>
        </p:nvSpPr>
        <p:spPr>
          <a:xfrm>
            <a:off x="565825"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Arial"/>
              <a:buNone/>
            </a:pPr>
            <a:r>
              <a:rPr b="1" lang="pl-PL" sz="3600">
                <a:solidFill>
                  <a:schemeClr val="accent2"/>
                </a:solidFill>
                <a:latin typeface="Arial"/>
                <a:ea typeface="Arial"/>
                <a:cs typeface="Arial"/>
                <a:sym typeface="Arial"/>
              </a:rPr>
              <a:t>Kaliningrad</a:t>
            </a:r>
            <a:endParaRPr/>
          </a:p>
        </p:txBody>
      </p:sp>
      <p:pic>
        <p:nvPicPr>
          <p:cNvPr descr="https://lh5.googleusercontent.com/mHso6wDN1Rf3TxPY8dLBAtkdl46rkDeXdUyQ1kXbxis683IPvK3bGiz4PXGrmos570mgdT8jpcNm38DkPrBqmo4BgSdCY5JVwlNPG9psSBn-W3CyAujrGwMhAjK2ljyuoUC2Lia3uW4OU9ukdi0CAcNK4sUzP1Cmz18NKLbZdqY0V2r_XNbMDrfTlOaNpEmhOTk0TA" id="315" name="Google Shape;315;p19"/>
          <p:cNvPicPr preferRelativeResize="0"/>
          <p:nvPr/>
        </p:nvPicPr>
        <p:blipFill rotWithShape="1">
          <a:blip r:embed="rId3">
            <a:alphaModFix/>
          </a:blip>
          <a:srcRect b="0" l="0" r="0" t="0"/>
          <a:stretch/>
        </p:blipFill>
        <p:spPr>
          <a:xfrm>
            <a:off x="0" y="1263623"/>
            <a:ext cx="12431949" cy="55943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https://lh4.googleusercontent.com/5Cbd1nqdWidasvwAhIoNbN0OL3rT63yqd53wzeLtZ5lIL05MyPcQYNp5Zz84K8jwnXNWRR-Lw7LkPaJF9kxcJWDUpzQ87Sogn4O_ShlJHHtzYF0DJCjigpDmwkH3qYv5TU8u_hDtLemrK8i5F-lGIydV9hSyBMZ84zVBOkr--0B_6khvRyD8quq_aUokPPOz303LDw" id="320" name="Google Shape;320;p20"/>
          <p:cNvPicPr preferRelativeResize="0"/>
          <p:nvPr/>
        </p:nvPicPr>
        <p:blipFill rotWithShape="1">
          <a:blip r:embed="rId3">
            <a:alphaModFix/>
          </a:blip>
          <a:srcRect b="0" l="0" r="0" t="0"/>
          <a:stretch/>
        </p:blipFill>
        <p:spPr>
          <a:xfrm>
            <a:off x="1" y="4312442"/>
            <a:ext cx="3136902" cy="2078198"/>
          </a:xfrm>
          <a:prstGeom prst="rect">
            <a:avLst/>
          </a:prstGeom>
          <a:noFill/>
          <a:ln>
            <a:noFill/>
          </a:ln>
        </p:spPr>
      </p:pic>
      <p:sp>
        <p:nvSpPr>
          <p:cNvPr id="321" name="Google Shape;321;p20"/>
          <p:cNvSpPr txBox="1"/>
          <p:nvPr>
            <p:ph type="title"/>
          </p:nvPr>
        </p:nvSpPr>
        <p:spPr>
          <a:xfrm>
            <a:off x="624191" y="-5259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2800"/>
              <a:buFont typeface="Arial"/>
              <a:buNone/>
            </a:pPr>
            <a:r>
              <a:rPr lang="pl-PL" sz="2800">
                <a:solidFill>
                  <a:schemeClr val="accent2"/>
                </a:solidFill>
                <a:latin typeface="Arial"/>
                <a:ea typeface="Arial"/>
                <a:cs typeface="Arial"/>
                <a:sym typeface="Arial"/>
              </a:rPr>
              <a:t>Kalinigrad workshop 1</a:t>
            </a:r>
            <a:endParaRPr sz="2800">
              <a:solidFill>
                <a:schemeClr val="accent2"/>
              </a:solidFill>
              <a:latin typeface="Arial"/>
              <a:ea typeface="Arial"/>
              <a:cs typeface="Arial"/>
              <a:sym typeface="Arial"/>
            </a:endParaRPr>
          </a:p>
        </p:txBody>
      </p:sp>
      <p:pic>
        <p:nvPicPr>
          <p:cNvPr descr="https://lh5.googleusercontent.com/T-gluah3v8VAcGXSo_rXAaSfo70D1q3XtltuTZtRPnHzSlAkd0Q9eJBz_knn9HVlcT0JFXenreSahPtsrgIPEN7YZgIN1T2IDa14pCeAZnmBVAoihPoYAC5Z8iqEWvJqax2TFiBBJKg63Q3fbhDzzLVlblVB-cLXrMuYCp-YQYDhgX7OFc_PWvef1PP-teKzDzB9fQ" id="322" name="Google Shape;322;p20"/>
          <p:cNvPicPr preferRelativeResize="0"/>
          <p:nvPr/>
        </p:nvPicPr>
        <p:blipFill rotWithShape="1">
          <a:blip r:embed="rId4">
            <a:alphaModFix/>
          </a:blip>
          <a:srcRect b="0" l="0" r="0" t="0"/>
          <a:stretch/>
        </p:blipFill>
        <p:spPr>
          <a:xfrm flipH="1">
            <a:off x="-420914" y="1297354"/>
            <a:ext cx="3793836" cy="2513416"/>
          </a:xfrm>
          <a:prstGeom prst="rect">
            <a:avLst/>
          </a:prstGeom>
          <a:noFill/>
          <a:ln>
            <a:noFill/>
          </a:ln>
        </p:spPr>
      </p:pic>
      <p:pic>
        <p:nvPicPr>
          <p:cNvPr descr="https://lh5.googleusercontent.com/HxfVDYqQ_GobtsMQfUgvVzJNicneNe7k3Ag6g0Izh-oOy6Fa8LcHptFQy8XJLvm9vwNzaXidDrK8oRZQCi_bv8-CowxH3S5uIZxwpjpdFK04uUTet5UwZPrFVzRojH0BVnE_S-RIgNmu4PCMdj33vo6HXDSkyO9zabtT1h8gMJEZL8hs0HyrmdiZvGRjdD_5bNWPQw" id="323" name="Google Shape;323;p20"/>
          <p:cNvPicPr preferRelativeResize="0"/>
          <p:nvPr/>
        </p:nvPicPr>
        <p:blipFill rotWithShape="1">
          <a:blip r:embed="rId5">
            <a:alphaModFix/>
          </a:blip>
          <a:srcRect b="0" l="0" r="0" t="0"/>
          <a:stretch/>
        </p:blipFill>
        <p:spPr>
          <a:xfrm>
            <a:off x="9008002" y="4320822"/>
            <a:ext cx="3183998" cy="2109398"/>
          </a:xfrm>
          <a:prstGeom prst="rect">
            <a:avLst/>
          </a:prstGeom>
          <a:noFill/>
          <a:ln>
            <a:noFill/>
          </a:ln>
        </p:spPr>
      </p:pic>
      <p:pic>
        <p:nvPicPr>
          <p:cNvPr descr="https://lh6.googleusercontent.com/nXsx0tl_LxgkLuKQk_zer-CwpiY8TsPPUEdI13k14qGB57mRUBGaFyDqWU8bfGa2_GFeU5bo6tIm1YAewT4KjS-_0xqgr2LgpkC8kkzXHmtT5K9h2D5wB93aZoGCUeKA9dwIKYY454v9qorkehvlNYFXWoHJm0k4IPEzrub1obXzB1XIeLvL4Gdmmx2hlj1W97a_Fw" id="324" name="Google Shape;324;p20"/>
          <p:cNvPicPr preferRelativeResize="0"/>
          <p:nvPr/>
        </p:nvPicPr>
        <p:blipFill rotWithShape="1">
          <a:blip r:embed="rId6">
            <a:alphaModFix/>
          </a:blip>
          <a:srcRect b="0" l="0" r="0" t="0"/>
          <a:stretch/>
        </p:blipFill>
        <p:spPr>
          <a:xfrm flipH="1">
            <a:off x="2904911" y="1297353"/>
            <a:ext cx="3793835" cy="2513416"/>
          </a:xfrm>
          <a:prstGeom prst="rect">
            <a:avLst/>
          </a:prstGeom>
          <a:noFill/>
          <a:ln>
            <a:noFill/>
          </a:ln>
        </p:spPr>
      </p:pic>
      <p:pic>
        <p:nvPicPr>
          <p:cNvPr descr="https://lh6.googleusercontent.com/K0KcK7k3fjJUlYtlPi3qslY1cz0EPa31m_lKk-9yOjPkq4mvuIJoD1SXK3oe8NQH0TKjz-2JwO9FzG4My8vPF0Hth6pJggNpXGkFlOMLZ7PQmQgxKd-vU3ghIzgGpb0OoizjNs4jvhmDgoeRGK6Lrl4FUtlWqy8iX0KRm_5Xr5YI-8bwwY0-Gz-cg_xE3HNkuHnG9w" id="325" name="Google Shape;325;p20"/>
          <p:cNvPicPr preferRelativeResize="0"/>
          <p:nvPr/>
        </p:nvPicPr>
        <p:blipFill rotWithShape="1">
          <a:blip r:embed="rId7">
            <a:alphaModFix/>
          </a:blip>
          <a:srcRect b="0" l="0" r="0" t="0"/>
          <a:stretch/>
        </p:blipFill>
        <p:spPr>
          <a:xfrm>
            <a:off x="3136903" y="4320822"/>
            <a:ext cx="3179738" cy="2106576"/>
          </a:xfrm>
          <a:prstGeom prst="rect">
            <a:avLst/>
          </a:prstGeom>
          <a:noFill/>
          <a:ln>
            <a:noFill/>
          </a:ln>
        </p:spPr>
      </p:pic>
      <p:pic>
        <p:nvPicPr>
          <p:cNvPr descr="https://lh6.googleusercontent.com/zdXRJMgm9vXC5FhjtFtJZ9Bd9qQv-1MV-OtNNayH8OqHsjCPkVXIkLRLba7T9x2CAZ08iPbdrxwyh6kN8yCsoqQhOYsrkKkYDXRp3-myI0TzZc4Lr4MdT1MzEjT9o2VOEGk7fLWW5ceIWvcILC41MOHAwSnggIUo8oy5QlAZqnfMuccI2iQp2Ndc1iNwKbv3L7tnyw" id="326" name="Google Shape;326;p20"/>
          <p:cNvPicPr preferRelativeResize="0"/>
          <p:nvPr/>
        </p:nvPicPr>
        <p:blipFill rotWithShape="1">
          <a:blip r:embed="rId8">
            <a:alphaModFix/>
          </a:blip>
          <a:srcRect b="0" l="0" r="0" t="0"/>
          <a:stretch/>
        </p:blipFill>
        <p:spPr>
          <a:xfrm>
            <a:off x="5881991" y="4329201"/>
            <a:ext cx="3179739" cy="2106577"/>
          </a:xfrm>
          <a:prstGeom prst="rect">
            <a:avLst/>
          </a:prstGeom>
          <a:noFill/>
          <a:ln>
            <a:noFill/>
          </a:ln>
        </p:spPr>
      </p:pic>
      <p:pic>
        <p:nvPicPr>
          <p:cNvPr id="327" name="Google Shape;327;p20"/>
          <p:cNvPicPr preferRelativeResize="0"/>
          <p:nvPr/>
        </p:nvPicPr>
        <p:blipFill rotWithShape="1">
          <a:blip r:embed="rId9">
            <a:alphaModFix/>
          </a:blip>
          <a:srcRect b="0" l="0" r="0" t="0"/>
          <a:stretch/>
        </p:blipFill>
        <p:spPr>
          <a:xfrm flipH="1">
            <a:off x="6602221" y="1295368"/>
            <a:ext cx="5589779" cy="2515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1"/>
          <p:cNvPicPr preferRelativeResize="0"/>
          <p:nvPr/>
        </p:nvPicPr>
        <p:blipFill rotWithShape="1">
          <a:blip r:embed="rId3">
            <a:alphaModFix/>
          </a:blip>
          <a:srcRect b="0" l="0" r="0" t="0"/>
          <a:stretch/>
        </p:blipFill>
        <p:spPr>
          <a:xfrm>
            <a:off x="7911262" y="1272965"/>
            <a:ext cx="4280738" cy="2853825"/>
          </a:xfrm>
          <a:prstGeom prst="rect">
            <a:avLst/>
          </a:prstGeom>
          <a:noFill/>
          <a:ln>
            <a:noFill/>
          </a:ln>
        </p:spPr>
      </p:pic>
      <p:sp>
        <p:nvSpPr>
          <p:cNvPr id="333" name="Google Shape;333;p21"/>
          <p:cNvSpPr txBox="1"/>
          <p:nvPr>
            <p:ph type="title"/>
          </p:nvPr>
        </p:nvSpPr>
        <p:spPr>
          <a:xfrm>
            <a:off x="624191" y="-5259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2800"/>
              <a:buFont typeface="Arial"/>
              <a:buNone/>
            </a:pPr>
            <a:r>
              <a:rPr lang="pl-PL" sz="2800">
                <a:solidFill>
                  <a:schemeClr val="accent2"/>
                </a:solidFill>
                <a:latin typeface="Arial"/>
                <a:ea typeface="Arial"/>
                <a:cs typeface="Arial"/>
                <a:sym typeface="Arial"/>
              </a:rPr>
              <a:t>Kalinigrad workshop 2</a:t>
            </a:r>
            <a:endParaRPr sz="2800">
              <a:solidFill>
                <a:schemeClr val="accent2"/>
              </a:solidFill>
              <a:latin typeface="Arial"/>
              <a:ea typeface="Arial"/>
              <a:cs typeface="Arial"/>
              <a:sym typeface="Arial"/>
            </a:endParaRPr>
          </a:p>
        </p:txBody>
      </p:sp>
      <p:pic>
        <p:nvPicPr>
          <p:cNvPr id="334" name="Google Shape;334;p21"/>
          <p:cNvPicPr preferRelativeResize="0"/>
          <p:nvPr/>
        </p:nvPicPr>
        <p:blipFill rotWithShape="1">
          <a:blip r:embed="rId4">
            <a:alphaModFix/>
          </a:blip>
          <a:srcRect b="0" l="0" r="0" t="0"/>
          <a:stretch/>
        </p:blipFill>
        <p:spPr>
          <a:xfrm>
            <a:off x="8488198" y="4004174"/>
            <a:ext cx="4275393" cy="2853825"/>
          </a:xfrm>
          <a:prstGeom prst="rect">
            <a:avLst/>
          </a:prstGeom>
          <a:noFill/>
          <a:ln>
            <a:noFill/>
          </a:ln>
        </p:spPr>
      </p:pic>
      <p:pic>
        <p:nvPicPr>
          <p:cNvPr id="335" name="Google Shape;335;p21"/>
          <p:cNvPicPr preferRelativeResize="0"/>
          <p:nvPr/>
        </p:nvPicPr>
        <p:blipFill rotWithShape="1">
          <a:blip r:embed="rId5">
            <a:alphaModFix/>
          </a:blip>
          <a:srcRect b="0" l="0" r="0" t="0"/>
          <a:stretch/>
        </p:blipFill>
        <p:spPr>
          <a:xfrm>
            <a:off x="4207460" y="1272965"/>
            <a:ext cx="4280738" cy="2853825"/>
          </a:xfrm>
          <a:prstGeom prst="rect">
            <a:avLst/>
          </a:prstGeom>
          <a:noFill/>
          <a:ln>
            <a:noFill/>
          </a:ln>
        </p:spPr>
      </p:pic>
      <p:pic>
        <p:nvPicPr>
          <p:cNvPr id="336" name="Google Shape;336;p21"/>
          <p:cNvPicPr preferRelativeResize="0"/>
          <p:nvPr/>
        </p:nvPicPr>
        <p:blipFill rotWithShape="1">
          <a:blip r:embed="rId6">
            <a:alphaModFix/>
          </a:blip>
          <a:srcRect b="0" l="0" r="0" t="0"/>
          <a:stretch/>
        </p:blipFill>
        <p:spPr>
          <a:xfrm>
            <a:off x="-5097293" y="1397162"/>
            <a:ext cx="3604098" cy="2402732"/>
          </a:xfrm>
          <a:prstGeom prst="rect">
            <a:avLst/>
          </a:prstGeom>
          <a:noFill/>
          <a:ln>
            <a:noFill/>
          </a:ln>
        </p:spPr>
      </p:pic>
      <p:pic>
        <p:nvPicPr>
          <p:cNvPr id="337" name="Google Shape;337;p21"/>
          <p:cNvPicPr preferRelativeResize="0"/>
          <p:nvPr/>
        </p:nvPicPr>
        <p:blipFill rotWithShape="1">
          <a:blip r:embed="rId7">
            <a:alphaModFix/>
          </a:blip>
          <a:srcRect b="0" l="0" r="0" t="0"/>
          <a:stretch/>
        </p:blipFill>
        <p:spPr>
          <a:xfrm>
            <a:off x="4207460" y="4004175"/>
            <a:ext cx="4280738" cy="2853825"/>
          </a:xfrm>
          <a:prstGeom prst="rect">
            <a:avLst/>
          </a:prstGeom>
          <a:noFill/>
          <a:ln>
            <a:noFill/>
          </a:ln>
        </p:spPr>
      </p:pic>
      <p:pic>
        <p:nvPicPr>
          <p:cNvPr id="338" name="Google Shape;338;p21"/>
          <p:cNvPicPr preferRelativeResize="0"/>
          <p:nvPr/>
        </p:nvPicPr>
        <p:blipFill rotWithShape="1">
          <a:blip r:embed="rId8">
            <a:alphaModFix/>
          </a:blip>
          <a:srcRect b="0" l="0" r="0" t="0"/>
          <a:stretch/>
        </p:blipFill>
        <p:spPr>
          <a:xfrm>
            <a:off x="-368" y="1272965"/>
            <a:ext cx="4275393" cy="2853825"/>
          </a:xfrm>
          <a:prstGeom prst="rect">
            <a:avLst/>
          </a:prstGeom>
          <a:noFill/>
          <a:ln>
            <a:noFill/>
          </a:ln>
        </p:spPr>
      </p:pic>
      <p:pic>
        <p:nvPicPr>
          <p:cNvPr id="339" name="Google Shape;339;p21"/>
          <p:cNvPicPr preferRelativeResize="0"/>
          <p:nvPr/>
        </p:nvPicPr>
        <p:blipFill rotWithShape="1">
          <a:blip r:embed="rId9">
            <a:alphaModFix/>
          </a:blip>
          <a:srcRect b="0" l="0" r="0" t="0"/>
          <a:stretch/>
        </p:blipFill>
        <p:spPr>
          <a:xfrm>
            <a:off x="0" y="4004175"/>
            <a:ext cx="4280738" cy="2853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2"/>
          <p:cNvSpPr txBox="1"/>
          <p:nvPr>
            <p:ph type="title"/>
          </p:nvPr>
        </p:nvSpPr>
        <p:spPr>
          <a:xfrm>
            <a:off x="624191" y="-5259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2800"/>
              <a:buFont typeface="Arial"/>
              <a:buNone/>
            </a:pPr>
            <a:r>
              <a:rPr lang="pl-PL" sz="2800">
                <a:solidFill>
                  <a:schemeClr val="accent2"/>
                </a:solidFill>
                <a:latin typeface="Arial"/>
                <a:ea typeface="Arial"/>
                <a:cs typeface="Arial"/>
                <a:sym typeface="Arial"/>
              </a:rPr>
              <a:t>Kalinigrad workshop 3</a:t>
            </a:r>
            <a:endParaRPr sz="2800">
              <a:solidFill>
                <a:schemeClr val="accent2"/>
              </a:solidFill>
              <a:latin typeface="Arial"/>
              <a:ea typeface="Arial"/>
              <a:cs typeface="Arial"/>
              <a:sym typeface="Arial"/>
            </a:endParaRPr>
          </a:p>
        </p:txBody>
      </p:sp>
      <p:pic>
        <p:nvPicPr>
          <p:cNvPr id="345" name="Google Shape;345;p22"/>
          <p:cNvPicPr preferRelativeResize="0"/>
          <p:nvPr/>
        </p:nvPicPr>
        <p:blipFill rotWithShape="1">
          <a:blip r:embed="rId3">
            <a:alphaModFix/>
          </a:blip>
          <a:srcRect b="0" l="0" r="0" t="0"/>
          <a:stretch/>
        </p:blipFill>
        <p:spPr>
          <a:xfrm>
            <a:off x="2095183" y="4268785"/>
            <a:ext cx="2767762" cy="1844454"/>
          </a:xfrm>
          <a:prstGeom prst="rect">
            <a:avLst/>
          </a:prstGeom>
          <a:noFill/>
          <a:ln>
            <a:noFill/>
          </a:ln>
        </p:spPr>
      </p:pic>
      <p:pic>
        <p:nvPicPr>
          <p:cNvPr id="346" name="Google Shape;346;p22"/>
          <p:cNvPicPr preferRelativeResize="0"/>
          <p:nvPr/>
        </p:nvPicPr>
        <p:blipFill rotWithShape="1">
          <a:blip r:embed="rId4">
            <a:alphaModFix/>
          </a:blip>
          <a:srcRect b="0" l="0" r="0" t="0"/>
          <a:stretch/>
        </p:blipFill>
        <p:spPr>
          <a:xfrm>
            <a:off x="-596588" y="4265401"/>
            <a:ext cx="2784764" cy="1844454"/>
          </a:xfrm>
          <a:prstGeom prst="rect">
            <a:avLst/>
          </a:prstGeom>
          <a:noFill/>
          <a:ln>
            <a:noFill/>
          </a:ln>
        </p:spPr>
      </p:pic>
      <p:pic>
        <p:nvPicPr>
          <p:cNvPr id="347" name="Google Shape;347;p22"/>
          <p:cNvPicPr preferRelativeResize="0"/>
          <p:nvPr/>
        </p:nvPicPr>
        <p:blipFill rotWithShape="1">
          <a:blip r:embed="rId5">
            <a:alphaModFix/>
          </a:blip>
          <a:srcRect b="0" l="0" r="0" t="0"/>
          <a:stretch/>
        </p:blipFill>
        <p:spPr>
          <a:xfrm>
            <a:off x="3846105" y="4244619"/>
            <a:ext cx="2784764" cy="1844454"/>
          </a:xfrm>
          <a:prstGeom prst="rect">
            <a:avLst/>
          </a:prstGeom>
          <a:noFill/>
          <a:ln>
            <a:noFill/>
          </a:ln>
        </p:spPr>
      </p:pic>
      <p:pic>
        <p:nvPicPr>
          <p:cNvPr id="348" name="Google Shape;348;p22"/>
          <p:cNvPicPr preferRelativeResize="0"/>
          <p:nvPr/>
        </p:nvPicPr>
        <p:blipFill rotWithShape="1">
          <a:blip r:embed="rId6">
            <a:alphaModFix/>
          </a:blip>
          <a:srcRect b="0" l="0" r="0" t="0"/>
          <a:stretch/>
        </p:blipFill>
        <p:spPr>
          <a:xfrm>
            <a:off x="6630869" y="4244619"/>
            <a:ext cx="2784764" cy="1844454"/>
          </a:xfrm>
          <a:prstGeom prst="rect">
            <a:avLst/>
          </a:prstGeom>
          <a:noFill/>
          <a:ln>
            <a:noFill/>
          </a:ln>
        </p:spPr>
      </p:pic>
      <p:pic>
        <p:nvPicPr>
          <p:cNvPr id="349" name="Google Shape;349;p22"/>
          <p:cNvPicPr preferRelativeResize="0"/>
          <p:nvPr/>
        </p:nvPicPr>
        <p:blipFill rotWithShape="1">
          <a:blip r:embed="rId7">
            <a:alphaModFix/>
          </a:blip>
          <a:srcRect b="0" l="0" r="0" t="0"/>
          <a:stretch/>
        </p:blipFill>
        <p:spPr>
          <a:xfrm>
            <a:off x="9407236" y="4244619"/>
            <a:ext cx="2784764" cy="1844454"/>
          </a:xfrm>
          <a:prstGeom prst="rect">
            <a:avLst/>
          </a:prstGeom>
          <a:noFill/>
          <a:ln>
            <a:noFill/>
          </a:ln>
        </p:spPr>
      </p:pic>
      <p:pic>
        <p:nvPicPr>
          <p:cNvPr id="350" name="Google Shape;350;p22"/>
          <p:cNvPicPr preferRelativeResize="0"/>
          <p:nvPr/>
        </p:nvPicPr>
        <p:blipFill rotWithShape="1">
          <a:blip r:embed="rId8">
            <a:alphaModFix/>
          </a:blip>
          <a:srcRect b="0" l="0" r="0" t="0"/>
          <a:stretch/>
        </p:blipFill>
        <p:spPr>
          <a:xfrm>
            <a:off x="7408841" y="1688454"/>
            <a:ext cx="3390777" cy="2245839"/>
          </a:xfrm>
          <a:prstGeom prst="rect">
            <a:avLst/>
          </a:prstGeom>
          <a:noFill/>
          <a:ln>
            <a:noFill/>
          </a:ln>
        </p:spPr>
      </p:pic>
      <p:pic>
        <p:nvPicPr>
          <p:cNvPr id="351" name="Google Shape;351;p22"/>
          <p:cNvPicPr preferRelativeResize="0"/>
          <p:nvPr/>
        </p:nvPicPr>
        <p:blipFill rotWithShape="1">
          <a:blip r:embed="rId9">
            <a:alphaModFix/>
          </a:blip>
          <a:srcRect b="0" l="0" r="0" t="0"/>
          <a:stretch/>
        </p:blipFill>
        <p:spPr>
          <a:xfrm>
            <a:off x="4862944" y="1688454"/>
            <a:ext cx="3390777" cy="2245839"/>
          </a:xfrm>
          <a:prstGeom prst="rect">
            <a:avLst/>
          </a:prstGeom>
          <a:noFill/>
          <a:ln>
            <a:noFill/>
          </a:ln>
        </p:spPr>
      </p:pic>
      <p:pic>
        <p:nvPicPr>
          <p:cNvPr id="352" name="Google Shape;352;p22"/>
          <p:cNvPicPr preferRelativeResize="0"/>
          <p:nvPr/>
        </p:nvPicPr>
        <p:blipFill rotWithShape="1">
          <a:blip r:embed="rId10">
            <a:alphaModFix/>
          </a:blip>
          <a:srcRect b="0" l="0" r="0" t="0"/>
          <a:stretch/>
        </p:blipFill>
        <p:spPr>
          <a:xfrm>
            <a:off x="2952956" y="1688454"/>
            <a:ext cx="2812451" cy="2249961"/>
          </a:xfrm>
          <a:prstGeom prst="rect">
            <a:avLst/>
          </a:prstGeom>
          <a:noFill/>
          <a:ln>
            <a:noFill/>
          </a:ln>
        </p:spPr>
      </p:pic>
      <p:pic>
        <p:nvPicPr>
          <p:cNvPr id="353" name="Google Shape;353;p22"/>
          <p:cNvPicPr preferRelativeResize="0"/>
          <p:nvPr/>
        </p:nvPicPr>
        <p:blipFill rotWithShape="1">
          <a:blip r:embed="rId11">
            <a:alphaModFix/>
          </a:blip>
          <a:srcRect b="0" l="0" r="0" t="0"/>
          <a:stretch/>
        </p:blipFill>
        <p:spPr>
          <a:xfrm>
            <a:off x="10695709" y="1688454"/>
            <a:ext cx="1496291" cy="2245840"/>
          </a:xfrm>
          <a:prstGeom prst="rect">
            <a:avLst/>
          </a:prstGeom>
          <a:noFill/>
          <a:ln>
            <a:noFill/>
          </a:ln>
        </p:spPr>
      </p:pic>
      <p:pic>
        <p:nvPicPr>
          <p:cNvPr id="354" name="Google Shape;354;p22"/>
          <p:cNvPicPr preferRelativeResize="0"/>
          <p:nvPr/>
        </p:nvPicPr>
        <p:blipFill rotWithShape="1">
          <a:blip r:embed="rId12">
            <a:alphaModFix/>
          </a:blip>
          <a:srcRect b="0" l="0" r="0" t="0"/>
          <a:stretch/>
        </p:blipFill>
        <p:spPr>
          <a:xfrm>
            <a:off x="0" y="1688454"/>
            <a:ext cx="3145158" cy="22458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3"/>
          <p:cNvSpPr txBox="1"/>
          <p:nvPr>
            <p:ph type="title"/>
          </p:nvPr>
        </p:nvSpPr>
        <p:spPr>
          <a:xfrm>
            <a:off x="646889" y="2704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Arial"/>
              <a:buNone/>
            </a:pPr>
            <a:r>
              <a:rPr b="1" lang="pl-PL" sz="3600">
                <a:solidFill>
                  <a:schemeClr val="accent2"/>
                </a:solidFill>
                <a:latin typeface="Arial"/>
                <a:ea typeface="Arial"/>
                <a:cs typeface="Arial"/>
                <a:sym typeface="Arial"/>
              </a:rPr>
              <a:t>Baltic Sea Cultural Center Gdansk </a:t>
            </a:r>
            <a:endParaRPr/>
          </a:p>
        </p:txBody>
      </p:sp>
      <p:pic>
        <p:nvPicPr>
          <p:cNvPr id="360" name="Google Shape;360;p23"/>
          <p:cNvPicPr preferRelativeResize="0"/>
          <p:nvPr/>
        </p:nvPicPr>
        <p:blipFill rotWithShape="1">
          <a:blip r:embed="rId3">
            <a:alphaModFix/>
          </a:blip>
          <a:srcRect b="0" l="0" r="0" t="0"/>
          <a:stretch/>
        </p:blipFill>
        <p:spPr>
          <a:xfrm rot="5400000">
            <a:off x="5559226" y="1844873"/>
            <a:ext cx="5157789" cy="3868342"/>
          </a:xfrm>
          <a:prstGeom prst="rect">
            <a:avLst/>
          </a:prstGeom>
          <a:noFill/>
          <a:ln>
            <a:noFill/>
          </a:ln>
        </p:spPr>
      </p:pic>
      <p:pic>
        <p:nvPicPr>
          <p:cNvPr id="361" name="Google Shape;361;p23"/>
          <p:cNvPicPr preferRelativeResize="0"/>
          <p:nvPr/>
        </p:nvPicPr>
        <p:blipFill rotWithShape="1">
          <a:blip r:embed="rId4">
            <a:alphaModFix/>
          </a:blip>
          <a:srcRect b="0" l="0" r="0" t="0"/>
          <a:stretch/>
        </p:blipFill>
        <p:spPr>
          <a:xfrm rot="5400000">
            <a:off x="1315838" y="1844873"/>
            <a:ext cx="5157789" cy="3868342"/>
          </a:xfrm>
          <a:prstGeom prst="rect">
            <a:avLst/>
          </a:prstGeom>
          <a:noFill/>
          <a:ln>
            <a:noFill/>
          </a:ln>
        </p:spPr>
      </p:pic>
      <p:pic>
        <p:nvPicPr>
          <p:cNvPr id="362" name="Google Shape;362;p23"/>
          <p:cNvPicPr preferRelativeResize="0"/>
          <p:nvPr/>
        </p:nvPicPr>
        <p:blipFill rotWithShape="1">
          <a:blip r:embed="rId5">
            <a:alphaModFix/>
          </a:blip>
          <a:srcRect b="0" l="0" r="0" t="0"/>
          <a:stretch/>
        </p:blipFill>
        <p:spPr>
          <a:xfrm>
            <a:off x="9297847" y="109718"/>
            <a:ext cx="2434265" cy="7806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4"/>
          <p:cNvSpPr txBox="1"/>
          <p:nvPr>
            <p:ph type="title"/>
          </p:nvPr>
        </p:nvSpPr>
        <p:spPr>
          <a:xfrm>
            <a:off x="232894"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2800"/>
              <a:buFont typeface="Arial"/>
              <a:buNone/>
            </a:pPr>
            <a:r>
              <a:rPr b="1" lang="pl-PL" sz="2800">
                <a:solidFill>
                  <a:schemeClr val="accent2"/>
                </a:solidFill>
                <a:latin typeface="Arial"/>
                <a:ea typeface="Arial"/>
                <a:cs typeface="Arial"/>
                <a:sym typeface="Arial"/>
              </a:rPr>
              <a:t>Baltic Sea Cultural Center Gdansk </a:t>
            </a:r>
            <a:br>
              <a:rPr b="1" lang="pl-PL" sz="2800">
                <a:solidFill>
                  <a:schemeClr val="accent2"/>
                </a:solidFill>
                <a:latin typeface="Arial"/>
                <a:ea typeface="Arial"/>
                <a:cs typeface="Arial"/>
                <a:sym typeface="Arial"/>
              </a:rPr>
            </a:br>
            <a:r>
              <a:rPr lang="pl-PL" sz="2800">
                <a:solidFill>
                  <a:schemeClr val="accent2"/>
                </a:solidFill>
                <a:latin typeface="Arial"/>
                <a:ea typeface="Arial"/>
                <a:cs typeface="Arial"/>
                <a:sym typeface="Arial"/>
              </a:rPr>
              <a:t>Workshop 1 – White Embroidery</a:t>
            </a:r>
            <a:endParaRPr/>
          </a:p>
        </p:txBody>
      </p:sp>
      <p:pic>
        <p:nvPicPr>
          <p:cNvPr id="368" name="Google Shape;368;p24"/>
          <p:cNvPicPr preferRelativeResize="0"/>
          <p:nvPr/>
        </p:nvPicPr>
        <p:blipFill rotWithShape="1">
          <a:blip r:embed="rId3">
            <a:alphaModFix/>
          </a:blip>
          <a:srcRect b="0" l="0" r="0" t="0"/>
          <a:stretch/>
        </p:blipFill>
        <p:spPr>
          <a:xfrm rot="10800000">
            <a:off x="3496971" y="3956172"/>
            <a:ext cx="3518905" cy="2639179"/>
          </a:xfrm>
          <a:prstGeom prst="rect">
            <a:avLst/>
          </a:prstGeom>
          <a:noFill/>
          <a:ln>
            <a:noFill/>
          </a:ln>
        </p:spPr>
      </p:pic>
      <p:pic>
        <p:nvPicPr>
          <p:cNvPr id="369" name="Google Shape;369;p24"/>
          <p:cNvPicPr preferRelativeResize="0"/>
          <p:nvPr/>
        </p:nvPicPr>
        <p:blipFill rotWithShape="1">
          <a:blip r:embed="rId4">
            <a:alphaModFix/>
          </a:blip>
          <a:srcRect b="0" l="0" r="0" t="0"/>
          <a:stretch/>
        </p:blipFill>
        <p:spPr>
          <a:xfrm rot="5400000">
            <a:off x="9907349" y="4286072"/>
            <a:ext cx="2639177" cy="1979383"/>
          </a:xfrm>
          <a:prstGeom prst="rect">
            <a:avLst/>
          </a:prstGeom>
          <a:noFill/>
          <a:ln>
            <a:noFill/>
          </a:ln>
        </p:spPr>
      </p:pic>
      <p:pic>
        <p:nvPicPr>
          <p:cNvPr id="370" name="Google Shape;370;p24"/>
          <p:cNvPicPr preferRelativeResize="0"/>
          <p:nvPr/>
        </p:nvPicPr>
        <p:blipFill rotWithShape="1">
          <a:blip r:embed="rId5">
            <a:alphaModFix/>
          </a:blip>
          <a:srcRect b="0" l="0" r="0" t="0"/>
          <a:stretch/>
        </p:blipFill>
        <p:spPr>
          <a:xfrm>
            <a:off x="6928657" y="3956173"/>
            <a:ext cx="3518905" cy="2639179"/>
          </a:xfrm>
          <a:prstGeom prst="rect">
            <a:avLst/>
          </a:prstGeom>
          <a:noFill/>
          <a:ln>
            <a:noFill/>
          </a:ln>
        </p:spPr>
      </p:pic>
      <p:pic>
        <p:nvPicPr>
          <p:cNvPr id="371" name="Google Shape;371;p24"/>
          <p:cNvPicPr preferRelativeResize="0"/>
          <p:nvPr/>
        </p:nvPicPr>
        <p:blipFill rotWithShape="1">
          <a:blip r:embed="rId6">
            <a:alphaModFix/>
          </a:blip>
          <a:srcRect b="0" l="0" r="0" t="0"/>
          <a:stretch/>
        </p:blipFill>
        <p:spPr>
          <a:xfrm>
            <a:off x="-1" y="3956180"/>
            <a:ext cx="3518905" cy="2639179"/>
          </a:xfrm>
          <a:prstGeom prst="rect">
            <a:avLst/>
          </a:prstGeom>
          <a:noFill/>
          <a:ln>
            <a:noFill/>
          </a:ln>
        </p:spPr>
      </p:pic>
      <p:pic>
        <p:nvPicPr>
          <p:cNvPr id="372" name="Google Shape;372;p24"/>
          <p:cNvPicPr preferRelativeResize="0"/>
          <p:nvPr/>
        </p:nvPicPr>
        <p:blipFill rotWithShape="1">
          <a:blip r:embed="rId7">
            <a:alphaModFix/>
          </a:blip>
          <a:srcRect b="0" l="0" r="0" t="0"/>
          <a:stretch/>
        </p:blipFill>
        <p:spPr>
          <a:xfrm rot="5400000">
            <a:off x="9944595" y="1483713"/>
            <a:ext cx="2568462" cy="1926347"/>
          </a:xfrm>
          <a:prstGeom prst="rect">
            <a:avLst/>
          </a:prstGeom>
          <a:noFill/>
          <a:ln>
            <a:noFill/>
          </a:ln>
        </p:spPr>
      </p:pic>
      <p:pic>
        <p:nvPicPr>
          <p:cNvPr id="373" name="Google Shape;373;p24"/>
          <p:cNvPicPr preferRelativeResize="0"/>
          <p:nvPr/>
        </p:nvPicPr>
        <p:blipFill rotWithShape="1">
          <a:blip r:embed="rId8">
            <a:alphaModFix/>
          </a:blip>
          <a:srcRect b="0" l="0" r="0" t="0"/>
          <a:stretch/>
        </p:blipFill>
        <p:spPr>
          <a:xfrm>
            <a:off x="6571030" y="1159489"/>
            <a:ext cx="3852693" cy="2568462"/>
          </a:xfrm>
          <a:prstGeom prst="rect">
            <a:avLst/>
          </a:prstGeom>
          <a:noFill/>
          <a:ln>
            <a:noFill/>
          </a:ln>
        </p:spPr>
      </p:pic>
      <p:pic>
        <p:nvPicPr>
          <p:cNvPr id="374" name="Google Shape;374;p24"/>
          <p:cNvPicPr preferRelativeResize="0"/>
          <p:nvPr/>
        </p:nvPicPr>
        <p:blipFill rotWithShape="1">
          <a:blip r:embed="rId9">
            <a:alphaModFix/>
          </a:blip>
          <a:srcRect b="0" l="0" r="0" t="0"/>
          <a:stretch/>
        </p:blipFill>
        <p:spPr>
          <a:xfrm>
            <a:off x="3384262" y="1162656"/>
            <a:ext cx="3424617" cy="2568463"/>
          </a:xfrm>
          <a:prstGeom prst="rect">
            <a:avLst/>
          </a:prstGeom>
          <a:noFill/>
          <a:ln>
            <a:noFill/>
          </a:ln>
        </p:spPr>
      </p:pic>
      <p:pic>
        <p:nvPicPr>
          <p:cNvPr id="375" name="Google Shape;375;p24"/>
          <p:cNvPicPr preferRelativeResize="0"/>
          <p:nvPr/>
        </p:nvPicPr>
        <p:blipFill rotWithShape="1">
          <a:blip r:embed="rId10">
            <a:alphaModFix/>
          </a:blip>
          <a:srcRect b="0" l="0" r="0" t="0"/>
          <a:stretch/>
        </p:blipFill>
        <p:spPr>
          <a:xfrm>
            <a:off x="-4955" y="1165822"/>
            <a:ext cx="3424617" cy="2568463"/>
          </a:xfrm>
          <a:prstGeom prst="rect">
            <a:avLst/>
          </a:prstGeom>
          <a:noFill/>
          <a:ln>
            <a:noFill/>
          </a:ln>
        </p:spPr>
      </p:pic>
      <p:pic>
        <p:nvPicPr>
          <p:cNvPr id="376" name="Google Shape;376;p24"/>
          <p:cNvPicPr preferRelativeResize="0"/>
          <p:nvPr/>
        </p:nvPicPr>
        <p:blipFill rotWithShape="1">
          <a:blip r:embed="rId11">
            <a:alphaModFix/>
          </a:blip>
          <a:srcRect b="0" l="0" r="0" t="0"/>
          <a:stretch/>
        </p:blipFill>
        <p:spPr>
          <a:xfrm>
            <a:off x="9118398" y="262648"/>
            <a:ext cx="2434265" cy="7806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25"/>
          <p:cNvPicPr preferRelativeResize="0"/>
          <p:nvPr/>
        </p:nvPicPr>
        <p:blipFill rotWithShape="1">
          <a:blip r:embed="rId3">
            <a:alphaModFix/>
          </a:blip>
          <a:srcRect b="0" l="0" r="0" t="0"/>
          <a:stretch/>
        </p:blipFill>
        <p:spPr>
          <a:xfrm>
            <a:off x="5213124" y="3970157"/>
            <a:ext cx="6978876" cy="3650986"/>
          </a:xfrm>
          <a:prstGeom prst="rect">
            <a:avLst/>
          </a:prstGeom>
          <a:noFill/>
          <a:ln>
            <a:noFill/>
          </a:ln>
        </p:spPr>
      </p:pic>
      <p:pic>
        <p:nvPicPr>
          <p:cNvPr id="382" name="Google Shape;382;p25"/>
          <p:cNvPicPr preferRelativeResize="0"/>
          <p:nvPr/>
        </p:nvPicPr>
        <p:blipFill rotWithShape="1">
          <a:blip r:embed="rId4">
            <a:alphaModFix/>
          </a:blip>
          <a:srcRect b="0" l="0" r="0" t="0"/>
          <a:stretch/>
        </p:blipFill>
        <p:spPr>
          <a:xfrm>
            <a:off x="707663" y="1480327"/>
            <a:ext cx="2159497" cy="3001700"/>
          </a:xfrm>
          <a:prstGeom prst="rect">
            <a:avLst/>
          </a:prstGeom>
          <a:noFill/>
          <a:ln>
            <a:noFill/>
          </a:ln>
        </p:spPr>
      </p:pic>
      <p:pic>
        <p:nvPicPr>
          <p:cNvPr id="383" name="Google Shape;383;p25"/>
          <p:cNvPicPr preferRelativeResize="0"/>
          <p:nvPr/>
        </p:nvPicPr>
        <p:blipFill rotWithShape="1">
          <a:blip r:embed="rId5">
            <a:alphaModFix/>
          </a:blip>
          <a:srcRect b="0" l="0" r="0" t="0"/>
          <a:stretch/>
        </p:blipFill>
        <p:spPr>
          <a:xfrm>
            <a:off x="9309469" y="1480327"/>
            <a:ext cx="2159497" cy="3001700"/>
          </a:xfrm>
          <a:prstGeom prst="rect">
            <a:avLst/>
          </a:prstGeom>
          <a:noFill/>
          <a:ln>
            <a:noFill/>
          </a:ln>
        </p:spPr>
      </p:pic>
      <p:pic>
        <p:nvPicPr>
          <p:cNvPr id="384" name="Google Shape;384;p25"/>
          <p:cNvPicPr preferRelativeResize="0"/>
          <p:nvPr/>
        </p:nvPicPr>
        <p:blipFill rotWithShape="1">
          <a:blip r:embed="rId6">
            <a:alphaModFix/>
          </a:blip>
          <a:srcRect b="0" l="0" r="0" t="0"/>
          <a:stretch/>
        </p:blipFill>
        <p:spPr>
          <a:xfrm>
            <a:off x="7131216" y="1480327"/>
            <a:ext cx="2159497" cy="3001700"/>
          </a:xfrm>
          <a:prstGeom prst="rect">
            <a:avLst/>
          </a:prstGeom>
          <a:noFill/>
          <a:ln>
            <a:noFill/>
          </a:ln>
        </p:spPr>
      </p:pic>
      <p:pic>
        <p:nvPicPr>
          <p:cNvPr id="385" name="Google Shape;385;p25"/>
          <p:cNvPicPr preferRelativeResize="0"/>
          <p:nvPr/>
        </p:nvPicPr>
        <p:blipFill rotWithShape="1">
          <a:blip r:embed="rId7">
            <a:alphaModFix/>
          </a:blip>
          <a:srcRect b="0" l="0" r="0" t="0"/>
          <a:stretch/>
        </p:blipFill>
        <p:spPr>
          <a:xfrm>
            <a:off x="2836436" y="1484344"/>
            <a:ext cx="2159497" cy="3001700"/>
          </a:xfrm>
          <a:prstGeom prst="rect">
            <a:avLst/>
          </a:prstGeom>
          <a:noFill/>
          <a:ln>
            <a:noFill/>
          </a:ln>
        </p:spPr>
      </p:pic>
      <p:pic>
        <p:nvPicPr>
          <p:cNvPr id="386" name="Google Shape;386;p25"/>
          <p:cNvPicPr preferRelativeResize="0"/>
          <p:nvPr/>
        </p:nvPicPr>
        <p:blipFill rotWithShape="1">
          <a:blip r:embed="rId8">
            <a:alphaModFix/>
          </a:blip>
          <a:srcRect b="0" l="0" r="0" t="0"/>
          <a:stretch/>
        </p:blipFill>
        <p:spPr>
          <a:xfrm>
            <a:off x="4965209" y="1482309"/>
            <a:ext cx="2159497" cy="3001700"/>
          </a:xfrm>
          <a:prstGeom prst="rect">
            <a:avLst/>
          </a:prstGeom>
          <a:noFill/>
          <a:ln>
            <a:noFill/>
          </a:ln>
        </p:spPr>
      </p:pic>
      <p:pic>
        <p:nvPicPr>
          <p:cNvPr id="387" name="Google Shape;387;p25"/>
          <p:cNvPicPr preferRelativeResize="0"/>
          <p:nvPr/>
        </p:nvPicPr>
        <p:blipFill rotWithShape="1">
          <a:blip r:embed="rId9">
            <a:alphaModFix/>
          </a:blip>
          <a:srcRect b="0" l="0" r="0" t="0"/>
          <a:stretch/>
        </p:blipFill>
        <p:spPr>
          <a:xfrm>
            <a:off x="8587" y="4735285"/>
            <a:ext cx="2830286" cy="2122715"/>
          </a:xfrm>
          <a:prstGeom prst="rect">
            <a:avLst/>
          </a:prstGeom>
          <a:noFill/>
          <a:ln>
            <a:noFill/>
          </a:ln>
        </p:spPr>
      </p:pic>
      <p:pic>
        <p:nvPicPr>
          <p:cNvPr id="388" name="Google Shape;388;p25"/>
          <p:cNvPicPr preferRelativeResize="0"/>
          <p:nvPr/>
        </p:nvPicPr>
        <p:blipFill rotWithShape="1">
          <a:blip r:embed="rId10">
            <a:alphaModFix/>
          </a:blip>
          <a:srcRect b="0" l="0" r="0" t="0"/>
          <a:stretch/>
        </p:blipFill>
        <p:spPr>
          <a:xfrm>
            <a:off x="4339656" y="4735282"/>
            <a:ext cx="1593565" cy="2124753"/>
          </a:xfrm>
          <a:prstGeom prst="rect">
            <a:avLst/>
          </a:prstGeom>
          <a:noFill/>
          <a:ln>
            <a:noFill/>
          </a:ln>
        </p:spPr>
      </p:pic>
      <p:pic>
        <p:nvPicPr>
          <p:cNvPr id="389" name="Google Shape;389;p25"/>
          <p:cNvPicPr preferRelativeResize="0"/>
          <p:nvPr/>
        </p:nvPicPr>
        <p:blipFill rotWithShape="1">
          <a:blip r:embed="rId11">
            <a:alphaModFix/>
          </a:blip>
          <a:srcRect b="0" l="0" r="0" t="0"/>
          <a:stretch/>
        </p:blipFill>
        <p:spPr>
          <a:xfrm>
            <a:off x="2744607" y="4735284"/>
            <a:ext cx="1595050" cy="2126733"/>
          </a:xfrm>
          <a:prstGeom prst="rect">
            <a:avLst/>
          </a:prstGeom>
          <a:noFill/>
          <a:ln>
            <a:noFill/>
          </a:ln>
        </p:spPr>
      </p:pic>
      <p:pic>
        <p:nvPicPr>
          <p:cNvPr id="390" name="Google Shape;390;p25"/>
          <p:cNvPicPr preferRelativeResize="0"/>
          <p:nvPr/>
        </p:nvPicPr>
        <p:blipFill rotWithShape="1">
          <a:blip r:embed="rId12">
            <a:alphaModFix/>
          </a:blip>
          <a:srcRect b="0" l="0" r="0" t="0"/>
          <a:stretch/>
        </p:blipFill>
        <p:spPr>
          <a:xfrm>
            <a:off x="5933574" y="4733300"/>
            <a:ext cx="1593525" cy="2124700"/>
          </a:xfrm>
          <a:prstGeom prst="rect">
            <a:avLst/>
          </a:prstGeom>
          <a:noFill/>
          <a:ln>
            <a:noFill/>
          </a:ln>
        </p:spPr>
      </p:pic>
      <p:sp>
        <p:nvSpPr>
          <p:cNvPr id="391" name="Google Shape;391;p25"/>
          <p:cNvSpPr txBox="1"/>
          <p:nvPr>
            <p:ph type="title"/>
          </p:nvPr>
        </p:nvSpPr>
        <p:spPr>
          <a:xfrm>
            <a:off x="232894"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2800"/>
              <a:buFont typeface="Arial"/>
              <a:buNone/>
            </a:pPr>
            <a:r>
              <a:rPr b="1" lang="pl-PL" sz="2800">
                <a:solidFill>
                  <a:schemeClr val="accent2"/>
                </a:solidFill>
                <a:latin typeface="Arial"/>
                <a:ea typeface="Arial"/>
                <a:cs typeface="Arial"/>
                <a:sym typeface="Arial"/>
              </a:rPr>
              <a:t>Baltic Sea Cultural Center Gdansk </a:t>
            </a:r>
            <a:br>
              <a:rPr b="1" lang="pl-PL" sz="2800">
                <a:solidFill>
                  <a:schemeClr val="accent2"/>
                </a:solidFill>
                <a:latin typeface="Arial"/>
                <a:ea typeface="Arial"/>
                <a:cs typeface="Arial"/>
                <a:sym typeface="Arial"/>
              </a:rPr>
            </a:br>
            <a:r>
              <a:rPr lang="pl-PL" sz="2800">
                <a:solidFill>
                  <a:schemeClr val="accent2"/>
                </a:solidFill>
                <a:latin typeface="Arial"/>
                <a:ea typeface="Arial"/>
                <a:cs typeface="Arial"/>
                <a:sym typeface="Arial"/>
              </a:rPr>
              <a:t>Workshop 2 – Design Thinking- New Application </a:t>
            </a:r>
            <a:endParaRPr/>
          </a:p>
        </p:txBody>
      </p:sp>
      <p:pic>
        <p:nvPicPr>
          <p:cNvPr id="392" name="Google Shape;392;p25"/>
          <p:cNvPicPr preferRelativeResize="0"/>
          <p:nvPr/>
        </p:nvPicPr>
        <p:blipFill rotWithShape="1">
          <a:blip r:embed="rId13">
            <a:alphaModFix/>
          </a:blip>
          <a:srcRect b="0" l="0" r="0" t="0"/>
          <a:stretch/>
        </p:blipFill>
        <p:spPr>
          <a:xfrm>
            <a:off x="9415764" y="272438"/>
            <a:ext cx="2434265" cy="7806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7"/>
          <p:cNvSpPr txBox="1"/>
          <p:nvPr>
            <p:ph type="title"/>
          </p:nvPr>
        </p:nvSpPr>
        <p:spPr>
          <a:xfrm>
            <a:off x="189455" y="8656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D07"/>
              </a:buClr>
              <a:buSzPts val="2400"/>
              <a:buFont typeface="Arial"/>
              <a:buNone/>
            </a:pPr>
            <a:br>
              <a:rPr b="1" lang="pl-PL" sz="2400">
                <a:solidFill>
                  <a:srgbClr val="FF8D07"/>
                </a:solidFill>
                <a:latin typeface="Arial"/>
                <a:ea typeface="Arial"/>
                <a:cs typeface="Arial"/>
                <a:sym typeface="Arial"/>
              </a:rPr>
            </a:br>
            <a:r>
              <a:rPr b="1" lang="pl-PL" sz="2400">
                <a:solidFill>
                  <a:srgbClr val="FF8D07"/>
                </a:solidFill>
                <a:latin typeface="Arial"/>
                <a:ea typeface="Arial"/>
                <a:cs typeface="Arial"/>
                <a:sym typeface="Arial"/>
              </a:rPr>
              <a:t>Cultural heritage meets new technologies- international webinar </a:t>
            </a:r>
            <a:br>
              <a:rPr b="1" lang="pl-PL" sz="2400">
                <a:solidFill>
                  <a:srgbClr val="FF8D07"/>
                </a:solidFill>
                <a:latin typeface="Arial"/>
                <a:ea typeface="Arial"/>
                <a:cs typeface="Arial"/>
                <a:sym typeface="Arial"/>
              </a:rPr>
            </a:br>
            <a:r>
              <a:rPr b="1" lang="pl-PL" sz="2000">
                <a:solidFill>
                  <a:srgbClr val="FF8D07"/>
                </a:solidFill>
                <a:latin typeface="Arial"/>
                <a:ea typeface="Arial"/>
                <a:cs typeface="Arial"/>
                <a:sym typeface="Arial"/>
              </a:rPr>
              <a:t>28 February 2022                                        </a:t>
            </a:r>
            <a:r>
              <a:rPr b="1" lang="pl-PL" sz="1900"/>
              <a:t>Craft as a Making Process</a:t>
            </a:r>
            <a:endParaRPr b="1" sz="2900">
              <a:solidFill>
                <a:srgbClr val="FF8D07"/>
              </a:solidFill>
              <a:latin typeface="Arial"/>
              <a:ea typeface="Arial"/>
              <a:cs typeface="Arial"/>
              <a:sym typeface="Arial"/>
            </a:endParaRPr>
          </a:p>
        </p:txBody>
      </p:sp>
      <p:pic>
        <p:nvPicPr>
          <p:cNvPr id="398" name="Google Shape;398;p27"/>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pic>
        <p:nvPicPr>
          <p:cNvPr id="399" name="Google Shape;399;p27"/>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id="400" name="Google Shape;400;p27"/>
          <p:cNvPicPr preferRelativeResize="0"/>
          <p:nvPr/>
        </p:nvPicPr>
        <p:blipFill rotWithShape="1">
          <a:blip r:embed="rId5">
            <a:alphaModFix/>
          </a:blip>
          <a:srcRect b="0" l="0" r="0" t="0"/>
          <a:stretch/>
        </p:blipFill>
        <p:spPr>
          <a:xfrm>
            <a:off x="5159828" y="2303812"/>
            <a:ext cx="7032171" cy="3687769"/>
          </a:xfrm>
          <a:prstGeom prst="rect">
            <a:avLst/>
          </a:prstGeom>
          <a:noFill/>
          <a:ln>
            <a:noFill/>
          </a:ln>
        </p:spPr>
      </p:pic>
      <p:sp>
        <p:nvSpPr>
          <p:cNvPr id="401" name="Google Shape;401;p27"/>
          <p:cNvSpPr txBox="1"/>
          <p:nvPr/>
        </p:nvSpPr>
        <p:spPr>
          <a:xfrm>
            <a:off x="281893" y="2358509"/>
            <a:ext cx="33936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pl-PL" sz="1200" u="none" strike="noStrike">
                <a:solidFill>
                  <a:srgbClr val="050505"/>
                </a:solidFill>
                <a:latin typeface="Arial"/>
                <a:ea typeface="Arial"/>
                <a:cs typeface="Arial"/>
                <a:sym typeface="Arial"/>
              </a:rPr>
              <a:t>Agnieszka Ja</a:t>
            </a:r>
            <a:r>
              <a:rPr i="1" lang="pl-PL" sz="1200">
                <a:solidFill>
                  <a:srgbClr val="050505"/>
                </a:solidFill>
              </a:rPr>
              <a:t>cobsson- </a:t>
            </a:r>
            <a:r>
              <a:rPr b="0" i="1" lang="pl-PL" sz="1200" u="none" strike="noStrike">
                <a:solidFill>
                  <a:srgbClr val="050505"/>
                </a:solidFill>
                <a:latin typeface="Arial"/>
                <a:ea typeface="Arial"/>
                <a:cs typeface="Arial"/>
                <a:sym typeface="Arial"/>
              </a:rPr>
              <a:t>Ci</a:t>
            </a:r>
            <a:r>
              <a:rPr i="1" lang="pl-PL" sz="1200">
                <a:solidFill>
                  <a:srgbClr val="050505"/>
                </a:solidFill>
              </a:rPr>
              <a:t>elecka </a:t>
            </a:r>
            <a:r>
              <a:rPr b="0" i="1" lang="pl-PL" sz="1200" u="none" strike="noStrike">
                <a:solidFill>
                  <a:srgbClr val="050505"/>
                </a:solidFill>
                <a:latin typeface="Arial"/>
                <a:ea typeface="Arial"/>
                <a:cs typeface="Arial"/>
                <a:sym typeface="Arial"/>
              </a:rPr>
              <a:t>is a curator and design critic. In her work, she connects different fields of design. As a curator, she creates and organizes exhibitions and programmes. She also writes about design, comments on phenomena and follows trends. As one of the most important promoters of young designers, she is the curator of numerous presentations of Polish design in museums and festivals in Europe and Asia.</a:t>
            </a:r>
            <a:br>
              <a:rPr i="1" lang="pl-PL" sz="1200">
                <a:solidFill>
                  <a:schemeClr val="dk1"/>
                </a:solidFill>
                <a:latin typeface="Calibri"/>
                <a:ea typeface="Calibri"/>
                <a:cs typeface="Calibri"/>
                <a:sym typeface="Calibri"/>
              </a:rPr>
            </a:br>
            <a:r>
              <a:rPr b="0" i="1" lang="pl-PL" sz="1200" u="none" strike="noStrike">
                <a:solidFill>
                  <a:srgbClr val="050505"/>
                </a:solidFill>
                <a:latin typeface="Arial"/>
                <a:ea typeface="Arial"/>
                <a:cs typeface="Arial"/>
                <a:sym typeface="Arial"/>
              </a:rPr>
              <a:t>She is a member of programme boards and juries of many Polish and foreign festivals and competitions and she is the </a:t>
            </a:r>
            <a:r>
              <a:rPr i="1" lang="pl-PL" sz="1200">
                <a:solidFill>
                  <a:srgbClr val="050505"/>
                </a:solidFill>
                <a:latin typeface="Arial"/>
                <a:ea typeface="Arial"/>
                <a:cs typeface="Arial"/>
                <a:sym typeface="Arial"/>
              </a:rPr>
              <a:t>D</a:t>
            </a:r>
            <a:r>
              <a:rPr b="0" i="1" lang="pl-PL" sz="1200" u="none" strike="noStrike">
                <a:solidFill>
                  <a:srgbClr val="050505"/>
                </a:solidFill>
                <a:latin typeface="Arial"/>
                <a:ea typeface="Arial"/>
                <a:cs typeface="Arial"/>
                <a:sym typeface="Arial"/>
              </a:rPr>
              <a:t>ean of the Design Department at SWPS University in Warsaw and the co-author of the curriculum at the School of Form</a:t>
            </a:r>
            <a:endParaRPr i="1" sz="1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8"/>
          <p:cNvSpPr txBox="1"/>
          <p:nvPr>
            <p:ph type="title"/>
          </p:nvPr>
        </p:nvSpPr>
        <p:spPr>
          <a:xfrm>
            <a:off x="189455" y="86560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8D07"/>
              </a:buClr>
              <a:buSzPct val="100000"/>
              <a:buFont typeface="Arial"/>
              <a:buNone/>
            </a:pPr>
            <a:r>
              <a:t/>
            </a:r>
            <a:endParaRPr b="1" sz="2800">
              <a:solidFill>
                <a:srgbClr val="FF8D07"/>
              </a:solidFill>
              <a:latin typeface="Arial"/>
              <a:ea typeface="Arial"/>
              <a:cs typeface="Arial"/>
              <a:sym typeface="Arial"/>
            </a:endParaRPr>
          </a:p>
          <a:p>
            <a:pPr indent="0" lvl="0" marL="0" rtl="0" algn="l">
              <a:lnSpc>
                <a:spcPct val="90000"/>
              </a:lnSpc>
              <a:spcBef>
                <a:spcPts val="0"/>
              </a:spcBef>
              <a:spcAft>
                <a:spcPts val="0"/>
              </a:spcAft>
              <a:buClr>
                <a:srgbClr val="FF8D07"/>
              </a:buClr>
              <a:buSzPct val="100000"/>
              <a:buFont typeface="Arial"/>
              <a:buNone/>
            </a:pPr>
            <a:r>
              <a:t/>
            </a:r>
            <a:endParaRPr b="1" sz="2800">
              <a:solidFill>
                <a:srgbClr val="FF8D07"/>
              </a:solidFill>
              <a:latin typeface="Arial"/>
              <a:ea typeface="Arial"/>
              <a:cs typeface="Arial"/>
              <a:sym typeface="Arial"/>
            </a:endParaRPr>
          </a:p>
          <a:p>
            <a:pPr indent="0" lvl="0" marL="0" rtl="0" algn="l">
              <a:lnSpc>
                <a:spcPct val="90000"/>
              </a:lnSpc>
              <a:spcBef>
                <a:spcPts val="0"/>
              </a:spcBef>
              <a:spcAft>
                <a:spcPts val="0"/>
              </a:spcAft>
              <a:buClr>
                <a:srgbClr val="FF8D07"/>
              </a:buClr>
              <a:buSzPct val="100000"/>
              <a:buFont typeface="Arial"/>
              <a:buNone/>
            </a:pPr>
            <a:br>
              <a:rPr b="1" lang="pl-PL" sz="2800">
                <a:solidFill>
                  <a:srgbClr val="FF8D07"/>
                </a:solidFill>
                <a:latin typeface="Arial"/>
                <a:ea typeface="Arial"/>
                <a:cs typeface="Arial"/>
                <a:sym typeface="Arial"/>
              </a:rPr>
            </a:br>
            <a:r>
              <a:rPr b="1" lang="pl-PL" sz="2800">
                <a:solidFill>
                  <a:srgbClr val="FF8D07"/>
                </a:solidFill>
                <a:latin typeface="Arial"/>
                <a:ea typeface="Arial"/>
                <a:cs typeface="Arial"/>
                <a:sym typeface="Arial"/>
              </a:rPr>
              <a:t>Cultural heritage meets new technologies- international webinar </a:t>
            </a:r>
            <a:br>
              <a:rPr b="1" lang="pl-PL" sz="2800">
                <a:solidFill>
                  <a:srgbClr val="FF8D07"/>
                </a:solidFill>
                <a:latin typeface="Arial"/>
                <a:ea typeface="Arial"/>
                <a:cs typeface="Arial"/>
                <a:sym typeface="Arial"/>
              </a:rPr>
            </a:br>
            <a:r>
              <a:rPr b="1" lang="pl-PL" sz="2000">
                <a:solidFill>
                  <a:srgbClr val="FF8D07"/>
                </a:solidFill>
                <a:latin typeface="Arial"/>
                <a:ea typeface="Arial"/>
                <a:cs typeface="Arial"/>
                <a:sym typeface="Arial"/>
              </a:rPr>
              <a:t>28 February 2022 </a:t>
            </a:r>
            <a:endParaRPr b="1" sz="2000">
              <a:solidFill>
                <a:srgbClr val="FF8D07"/>
              </a:solidFill>
              <a:latin typeface="Arial"/>
              <a:ea typeface="Arial"/>
              <a:cs typeface="Arial"/>
              <a:sym typeface="Arial"/>
            </a:endParaRPr>
          </a:p>
          <a:p>
            <a:pPr indent="0" lvl="0" marL="226695" rtl="0" algn="just">
              <a:lnSpc>
                <a:spcPct val="150000"/>
              </a:lnSpc>
              <a:spcBef>
                <a:spcPts val="0"/>
              </a:spcBef>
              <a:spcAft>
                <a:spcPts val="0"/>
              </a:spcAft>
              <a:buClr>
                <a:schemeClr val="dk1"/>
              </a:buClr>
              <a:buSzPct val="65999"/>
              <a:buFont typeface="Arial"/>
              <a:buNone/>
            </a:pPr>
            <a:r>
              <a:rPr b="1" lang="pl-PL" sz="1666"/>
              <a:t>                                                                                     </a:t>
            </a:r>
            <a:r>
              <a:rPr b="1" lang="pl-PL" sz="1777"/>
              <a:t>Making and Telling Interactive Stories and Games for/about Cultural Heritage </a:t>
            </a:r>
            <a:endParaRPr b="1" sz="2777">
              <a:solidFill>
                <a:srgbClr val="FF8D07"/>
              </a:solidFill>
              <a:latin typeface="Arial"/>
              <a:ea typeface="Arial"/>
              <a:cs typeface="Arial"/>
              <a:sym typeface="Arial"/>
            </a:endParaRPr>
          </a:p>
        </p:txBody>
      </p:sp>
      <p:pic>
        <p:nvPicPr>
          <p:cNvPr id="407" name="Google Shape;407;p28"/>
          <p:cNvPicPr preferRelativeResize="0"/>
          <p:nvPr/>
        </p:nvPicPr>
        <p:blipFill rotWithShape="1">
          <a:blip r:embed="rId3">
            <a:alphaModFix/>
          </a:blip>
          <a:srcRect b="0" l="0" r="0" t="0"/>
          <a:stretch/>
        </p:blipFill>
        <p:spPr>
          <a:xfrm>
            <a:off x="189455" y="359611"/>
            <a:ext cx="2603711" cy="1011989"/>
          </a:xfrm>
          <a:prstGeom prst="rect">
            <a:avLst/>
          </a:prstGeom>
          <a:noFill/>
          <a:ln>
            <a:noFill/>
          </a:ln>
        </p:spPr>
      </p:pic>
      <p:pic>
        <p:nvPicPr>
          <p:cNvPr id="408" name="Google Shape;408;p28"/>
          <p:cNvPicPr preferRelativeResize="0"/>
          <p:nvPr/>
        </p:nvPicPr>
        <p:blipFill rotWithShape="1">
          <a:blip r:embed="rId4">
            <a:alphaModFix/>
          </a:blip>
          <a:srcRect b="0" l="0" r="0" t="0"/>
          <a:stretch/>
        </p:blipFill>
        <p:spPr>
          <a:xfrm>
            <a:off x="9749118" y="1"/>
            <a:ext cx="2442882" cy="1373404"/>
          </a:xfrm>
          <a:prstGeom prst="rect">
            <a:avLst/>
          </a:prstGeom>
          <a:noFill/>
          <a:ln>
            <a:noFill/>
          </a:ln>
        </p:spPr>
      </p:pic>
      <p:pic>
        <p:nvPicPr>
          <p:cNvPr id="409" name="Google Shape;409;p28"/>
          <p:cNvPicPr preferRelativeResize="0"/>
          <p:nvPr/>
        </p:nvPicPr>
        <p:blipFill rotWithShape="1">
          <a:blip r:embed="rId5">
            <a:alphaModFix/>
          </a:blip>
          <a:srcRect b="0" l="0" r="0" t="0"/>
          <a:stretch/>
        </p:blipFill>
        <p:spPr>
          <a:xfrm>
            <a:off x="5447255" y="2572906"/>
            <a:ext cx="6520590" cy="3419489"/>
          </a:xfrm>
          <a:prstGeom prst="rect">
            <a:avLst/>
          </a:prstGeom>
          <a:noFill/>
          <a:ln>
            <a:noFill/>
          </a:ln>
        </p:spPr>
      </p:pic>
      <p:sp>
        <p:nvSpPr>
          <p:cNvPr id="410" name="Google Shape;410;p28"/>
          <p:cNvSpPr txBox="1"/>
          <p:nvPr/>
        </p:nvSpPr>
        <p:spPr>
          <a:xfrm>
            <a:off x="305213" y="2760029"/>
            <a:ext cx="3296289"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pl-PL" sz="1200" u="none" strike="noStrike">
                <a:solidFill>
                  <a:srgbClr val="050505"/>
                </a:solidFill>
                <a:latin typeface="Arial"/>
                <a:ea typeface="Arial"/>
                <a:cs typeface="Arial"/>
                <a:sym typeface="Arial"/>
              </a:rPr>
              <a:t>Lissa Holloway-Attaway, PhD, is an Associate Professor in Media Arts, Aesthetics, and Narration in the Division of Game Development at the University of Skövde, Sweden. She teaches within the games education, and she is the leader of the GAME (“Games, Arts, Media, Experience”) Research Group at the university. She is involved in developing projects and research at the intersections of arts, humanities, and digital technology and she explores technological interventions in a range of cultural contexts. Her current research is focused on emergent media (AR/VR/MR), experimental digital storytelling forms, digital cultural heritage games, feminist perspectives to support diversity and inclusion.</a:t>
            </a:r>
            <a:br>
              <a:rPr i="1" lang="pl-PL" sz="1200">
                <a:solidFill>
                  <a:schemeClr val="dk1"/>
                </a:solidFill>
                <a:latin typeface="Calibri"/>
                <a:ea typeface="Calibri"/>
                <a:cs typeface="Calibri"/>
                <a:sym typeface="Calibri"/>
              </a:rPr>
            </a:br>
            <a:endParaRPr i="1" sz="1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6"/>
          <p:cNvSpPr txBox="1"/>
          <p:nvPr>
            <p:ph type="title"/>
          </p:nvPr>
        </p:nvSpPr>
        <p:spPr>
          <a:xfrm>
            <a:off x="565825" y="0"/>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2"/>
              </a:buClr>
              <a:buSzPct val="109830"/>
              <a:buFont typeface="Arial"/>
              <a:buNone/>
            </a:pPr>
            <a:r>
              <a:rPr b="1" lang="pl-PL" sz="3277">
                <a:solidFill>
                  <a:srgbClr val="FF8458"/>
                </a:solidFill>
                <a:latin typeface="Arial"/>
                <a:ea typeface="Arial"/>
                <a:cs typeface="Arial"/>
                <a:sym typeface="Arial"/>
              </a:rPr>
              <a:t>Estonian Women’s Studies and Resource Centre</a:t>
            </a:r>
            <a:r>
              <a:rPr b="1" lang="pl-PL" sz="4377">
                <a:solidFill>
                  <a:srgbClr val="FF9900"/>
                </a:solidFill>
                <a:latin typeface="Arial"/>
                <a:ea typeface="Arial"/>
                <a:cs typeface="Arial"/>
                <a:sym typeface="Arial"/>
              </a:rPr>
              <a:t> </a:t>
            </a:r>
            <a:r>
              <a:rPr b="1" lang="pl-PL" sz="3600">
                <a:solidFill>
                  <a:schemeClr val="accent2"/>
                </a:solidFill>
                <a:latin typeface="Arial"/>
                <a:ea typeface="Arial"/>
                <a:cs typeface="Arial"/>
                <a:sym typeface="Arial"/>
              </a:rPr>
              <a:t>ENUT </a:t>
            </a:r>
            <a:endParaRPr b="1" sz="3600">
              <a:solidFill>
                <a:schemeClr val="accent2"/>
              </a:solidFill>
              <a:latin typeface="Arial"/>
              <a:ea typeface="Arial"/>
              <a:cs typeface="Arial"/>
              <a:sym typeface="Arial"/>
            </a:endParaRPr>
          </a:p>
          <a:p>
            <a:pPr indent="0" lvl="0" marL="0" rtl="0" algn="l">
              <a:lnSpc>
                <a:spcPct val="90000"/>
              </a:lnSpc>
              <a:spcBef>
                <a:spcPts val="0"/>
              </a:spcBef>
              <a:spcAft>
                <a:spcPts val="0"/>
              </a:spcAft>
              <a:buClr>
                <a:schemeClr val="accent2"/>
              </a:buClr>
              <a:buSzPct val="100000"/>
              <a:buFont typeface="Arial"/>
              <a:buNone/>
            </a:pPr>
            <a:r>
              <a:rPr b="1" lang="pl-PL" sz="3600">
                <a:solidFill>
                  <a:schemeClr val="accent2"/>
                </a:solidFill>
                <a:latin typeface="Arial"/>
                <a:ea typeface="Arial"/>
                <a:cs typeface="Arial"/>
                <a:sym typeface="Arial"/>
              </a:rPr>
              <a:t>Webinar 6 September 2022 </a:t>
            </a:r>
            <a:endParaRPr b="1" sz="3600">
              <a:solidFill>
                <a:schemeClr val="accent2"/>
              </a:solidFill>
              <a:latin typeface="Arial"/>
              <a:ea typeface="Arial"/>
              <a:cs typeface="Arial"/>
              <a:sym typeface="Arial"/>
            </a:endParaRPr>
          </a:p>
          <a:p>
            <a:pPr indent="0" lvl="0" marL="0" rtl="0" algn="l">
              <a:lnSpc>
                <a:spcPct val="115000"/>
              </a:lnSpc>
              <a:spcBef>
                <a:spcPts val="0"/>
              </a:spcBef>
              <a:spcAft>
                <a:spcPts val="0"/>
              </a:spcAft>
              <a:buClr>
                <a:schemeClr val="dk1"/>
              </a:buClr>
              <a:buSzPct val="78571"/>
              <a:buFont typeface="Arial"/>
              <a:buNone/>
            </a:pPr>
            <a:r>
              <a:rPr b="1" lang="pl-PL" sz="1400">
                <a:latin typeface="Arial"/>
                <a:ea typeface="Arial"/>
                <a:cs typeface="Arial"/>
                <a:sym typeface="Arial"/>
              </a:rPr>
              <a:t>Women empowerment Experiences Kenya and Uganda Eve Kislov &amp; Iwona Preis &amp; Marion Rudal </a:t>
            </a:r>
            <a:endParaRPr b="1" sz="1400">
              <a:latin typeface="Arial"/>
              <a:ea typeface="Arial"/>
              <a:cs typeface="Arial"/>
              <a:sym typeface="Arial"/>
            </a:endParaRPr>
          </a:p>
          <a:p>
            <a:pPr indent="0" lvl="0" marL="0" rtl="0" algn="l">
              <a:lnSpc>
                <a:spcPct val="115000"/>
              </a:lnSpc>
              <a:spcBef>
                <a:spcPts val="0"/>
              </a:spcBef>
              <a:spcAft>
                <a:spcPts val="0"/>
              </a:spcAft>
              <a:buClr>
                <a:schemeClr val="dk1"/>
              </a:buClr>
              <a:buSzPct val="78571"/>
              <a:buFont typeface="Arial"/>
              <a:buNone/>
            </a:pPr>
            <a:r>
              <a:t/>
            </a:r>
            <a:endParaRPr b="1" sz="1400">
              <a:latin typeface="Arial"/>
              <a:ea typeface="Arial"/>
              <a:cs typeface="Arial"/>
              <a:sym typeface="Arial"/>
            </a:endParaRPr>
          </a:p>
        </p:txBody>
      </p:sp>
      <p:pic>
        <p:nvPicPr>
          <p:cNvPr id="416" name="Google Shape;416;p26"/>
          <p:cNvPicPr preferRelativeResize="0"/>
          <p:nvPr/>
        </p:nvPicPr>
        <p:blipFill rotWithShape="1">
          <a:blip r:embed="rId3">
            <a:alphaModFix/>
          </a:blip>
          <a:srcRect b="0" l="0" r="0" t="0"/>
          <a:stretch/>
        </p:blipFill>
        <p:spPr>
          <a:xfrm>
            <a:off x="5790412" y="3912060"/>
            <a:ext cx="4617197" cy="2869038"/>
          </a:xfrm>
          <a:prstGeom prst="rect">
            <a:avLst/>
          </a:prstGeom>
          <a:noFill/>
          <a:ln>
            <a:noFill/>
          </a:ln>
        </p:spPr>
      </p:pic>
      <p:pic>
        <p:nvPicPr>
          <p:cNvPr id="417" name="Google Shape;417;p26"/>
          <p:cNvPicPr preferRelativeResize="0"/>
          <p:nvPr/>
        </p:nvPicPr>
        <p:blipFill rotWithShape="1">
          <a:blip r:embed="rId4">
            <a:alphaModFix/>
          </a:blip>
          <a:srcRect b="0" l="0" r="0" t="0"/>
          <a:stretch/>
        </p:blipFill>
        <p:spPr>
          <a:xfrm>
            <a:off x="1173215" y="3912060"/>
            <a:ext cx="4617197" cy="2743644"/>
          </a:xfrm>
          <a:prstGeom prst="rect">
            <a:avLst/>
          </a:prstGeom>
          <a:noFill/>
          <a:ln>
            <a:noFill/>
          </a:ln>
        </p:spPr>
      </p:pic>
      <p:pic>
        <p:nvPicPr>
          <p:cNvPr id="418" name="Google Shape;418;p26"/>
          <p:cNvPicPr preferRelativeResize="0"/>
          <p:nvPr/>
        </p:nvPicPr>
        <p:blipFill rotWithShape="1">
          <a:blip r:embed="rId5">
            <a:alphaModFix/>
          </a:blip>
          <a:srcRect b="0" l="0" r="0" t="0"/>
          <a:stretch/>
        </p:blipFill>
        <p:spPr>
          <a:xfrm>
            <a:off x="2011680" y="1474323"/>
            <a:ext cx="3778732" cy="2437737"/>
          </a:xfrm>
          <a:prstGeom prst="rect">
            <a:avLst/>
          </a:prstGeom>
          <a:noFill/>
          <a:ln>
            <a:noFill/>
          </a:ln>
        </p:spPr>
      </p:pic>
      <p:pic>
        <p:nvPicPr>
          <p:cNvPr id="419" name="Google Shape;419;p26"/>
          <p:cNvPicPr preferRelativeResize="0"/>
          <p:nvPr/>
        </p:nvPicPr>
        <p:blipFill rotWithShape="1">
          <a:blip r:embed="rId6">
            <a:alphaModFix/>
          </a:blip>
          <a:srcRect b="0" l="0" r="0" t="0"/>
          <a:stretch/>
        </p:blipFill>
        <p:spPr>
          <a:xfrm>
            <a:off x="5790412" y="1288521"/>
            <a:ext cx="4617197" cy="2623539"/>
          </a:xfrm>
          <a:prstGeom prst="rect">
            <a:avLst/>
          </a:prstGeom>
          <a:noFill/>
          <a:ln>
            <a:noFill/>
          </a:ln>
        </p:spPr>
      </p:pic>
      <p:sp>
        <p:nvSpPr>
          <p:cNvPr id="420" name="Google Shape;420;p26"/>
          <p:cNvSpPr txBox="1"/>
          <p:nvPr/>
        </p:nvSpPr>
        <p:spPr>
          <a:xfrm>
            <a:off x="640725" y="1923100"/>
            <a:ext cx="18846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type="title"/>
          </p:nvPr>
        </p:nvSpPr>
        <p:spPr>
          <a:xfrm>
            <a:off x="832510" y="83407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PARTNERS</a:t>
            </a:r>
            <a:endParaRPr/>
          </a:p>
        </p:txBody>
      </p:sp>
      <p:pic>
        <p:nvPicPr>
          <p:cNvPr id="107" name="Google Shape;107;p3"/>
          <p:cNvPicPr preferRelativeResize="0"/>
          <p:nvPr/>
        </p:nvPicPr>
        <p:blipFill rotWithShape="1">
          <a:blip r:embed="rId3">
            <a:alphaModFix/>
          </a:blip>
          <a:srcRect b="0" l="0" r="0" t="0"/>
          <a:stretch/>
        </p:blipFill>
        <p:spPr>
          <a:xfrm>
            <a:off x="8754035" y="186116"/>
            <a:ext cx="3437965" cy="1932847"/>
          </a:xfrm>
          <a:prstGeom prst="rect">
            <a:avLst/>
          </a:prstGeom>
          <a:noFill/>
          <a:ln>
            <a:noFill/>
          </a:ln>
        </p:spPr>
      </p:pic>
      <p:sp>
        <p:nvSpPr>
          <p:cNvPr id="108" name="Google Shape;108;p3"/>
          <p:cNvSpPr txBox="1"/>
          <p:nvPr>
            <p:ph idx="1" type="body"/>
          </p:nvPr>
        </p:nvSpPr>
        <p:spPr>
          <a:xfrm>
            <a:off x="838200" y="1879154"/>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500"/>
              <a:buChar char="•"/>
            </a:pPr>
            <a:r>
              <a:rPr b="1" lang="pl-PL" sz="2500">
                <a:latin typeface="Arial"/>
                <a:ea typeface="Arial"/>
                <a:cs typeface="Arial"/>
                <a:sym typeface="Arial"/>
              </a:rPr>
              <a:t>Intercult </a:t>
            </a:r>
            <a:r>
              <a:rPr lang="pl-PL" sz="2500">
                <a:latin typeface="Arial"/>
                <a:ea typeface="Arial"/>
                <a:cs typeface="Arial"/>
                <a:sym typeface="Arial"/>
              </a:rPr>
              <a:t>Stockholm, Sweden – lead partner</a:t>
            </a:r>
            <a:endParaRPr/>
          </a:p>
          <a:p>
            <a:pPr indent="-228600" lvl="0" marL="228600" rtl="0" algn="l">
              <a:lnSpc>
                <a:spcPct val="90000"/>
              </a:lnSpc>
              <a:spcBef>
                <a:spcPts val="1000"/>
              </a:spcBef>
              <a:spcAft>
                <a:spcPts val="0"/>
              </a:spcAft>
              <a:buClr>
                <a:schemeClr val="dk1"/>
              </a:buClr>
              <a:buSzPts val="2500"/>
              <a:buChar char="•"/>
            </a:pPr>
            <a:r>
              <a:rPr b="1" lang="pl-PL" sz="2500">
                <a:latin typeface="Arial"/>
                <a:ea typeface="Arial"/>
                <a:cs typeface="Arial"/>
                <a:sym typeface="Arial"/>
              </a:rPr>
              <a:t>Baltic Sea Cultural Centre </a:t>
            </a:r>
            <a:r>
              <a:rPr lang="pl-PL" sz="2500">
                <a:latin typeface="Arial"/>
                <a:ea typeface="Arial"/>
                <a:cs typeface="Arial"/>
                <a:sym typeface="Arial"/>
              </a:rPr>
              <a:t>Gdańsk, Poland;</a:t>
            </a:r>
            <a:endParaRPr/>
          </a:p>
          <a:p>
            <a:pPr indent="-228600" lvl="0" marL="228600" rtl="0" algn="l">
              <a:lnSpc>
                <a:spcPct val="90000"/>
              </a:lnSpc>
              <a:spcBef>
                <a:spcPts val="1000"/>
              </a:spcBef>
              <a:spcAft>
                <a:spcPts val="0"/>
              </a:spcAft>
              <a:buClr>
                <a:schemeClr val="dk1"/>
              </a:buClr>
              <a:buSzPts val="2500"/>
              <a:buChar char="•"/>
            </a:pPr>
            <a:r>
              <a:rPr b="1" lang="pl-PL" sz="2500">
                <a:latin typeface="Arial"/>
                <a:ea typeface="Arial"/>
                <a:cs typeface="Arial"/>
                <a:sym typeface="Arial"/>
              </a:rPr>
              <a:t>Euroregion Baltic ERB </a:t>
            </a:r>
            <a:r>
              <a:rPr lang="pl-PL" sz="2500">
                <a:latin typeface="Arial"/>
                <a:ea typeface="Arial"/>
                <a:cs typeface="Arial"/>
                <a:sym typeface="Arial"/>
              </a:rPr>
              <a:t>(Association of Polish Communes);</a:t>
            </a:r>
            <a:endParaRPr/>
          </a:p>
          <a:p>
            <a:pPr indent="-228600" lvl="0" marL="228600" rtl="0" algn="l">
              <a:lnSpc>
                <a:spcPct val="90000"/>
              </a:lnSpc>
              <a:spcBef>
                <a:spcPts val="1000"/>
              </a:spcBef>
              <a:spcAft>
                <a:spcPts val="0"/>
              </a:spcAft>
              <a:buClr>
                <a:schemeClr val="dk1"/>
              </a:buClr>
              <a:buSzPts val="2500"/>
              <a:buChar char="•"/>
            </a:pPr>
            <a:r>
              <a:rPr b="1" lang="pl-PL" sz="2500">
                <a:latin typeface="Arial"/>
                <a:ea typeface="Arial"/>
                <a:cs typeface="Arial"/>
                <a:sym typeface="Arial"/>
              </a:rPr>
              <a:t>Estonian Women’s Studies and Resource Centre ENUT</a:t>
            </a:r>
            <a:r>
              <a:rPr lang="pl-PL" sz="2500">
                <a:latin typeface="Arial"/>
                <a:ea typeface="Arial"/>
                <a:cs typeface="Arial"/>
                <a:sym typeface="Arial"/>
              </a:rPr>
              <a:t>;</a:t>
            </a:r>
            <a:endParaRPr/>
          </a:p>
          <a:p>
            <a:pPr indent="-228600" lvl="0" marL="228600" rtl="0" algn="l">
              <a:lnSpc>
                <a:spcPct val="90000"/>
              </a:lnSpc>
              <a:spcBef>
                <a:spcPts val="1000"/>
              </a:spcBef>
              <a:spcAft>
                <a:spcPts val="0"/>
              </a:spcAft>
              <a:buClr>
                <a:schemeClr val="dk1"/>
              </a:buClr>
              <a:buSzPts val="2500"/>
              <a:buChar char="•"/>
            </a:pPr>
            <a:r>
              <a:rPr b="1" lang="pl-PL" sz="2500">
                <a:latin typeface="Arial"/>
                <a:ea typeface="Arial"/>
                <a:cs typeface="Arial"/>
                <a:sym typeface="Arial"/>
              </a:rPr>
              <a:t>Team of Activists </a:t>
            </a:r>
            <a:r>
              <a:rPr lang="pl-PL" sz="2500">
                <a:latin typeface="Arial"/>
                <a:ea typeface="Arial"/>
                <a:cs typeface="Arial"/>
                <a:sym typeface="Arial"/>
              </a:rPr>
              <a:t>from Kaliningrad Region/Russian Federation </a:t>
            </a:r>
            <a:endParaRPr/>
          </a:p>
          <a:p>
            <a:pPr indent="0" lvl="0" marL="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p:txBody>
      </p:sp>
      <p:pic>
        <p:nvPicPr>
          <p:cNvPr id="109" name="Google Shape;109;p3"/>
          <p:cNvPicPr preferRelativeResize="0"/>
          <p:nvPr/>
        </p:nvPicPr>
        <p:blipFill rotWithShape="1">
          <a:blip r:embed="rId4">
            <a:alphaModFix/>
          </a:blip>
          <a:srcRect b="0" l="0" r="0" t="0"/>
          <a:stretch/>
        </p:blipFill>
        <p:spPr>
          <a:xfrm>
            <a:off x="6382966" y="4750895"/>
            <a:ext cx="1960282" cy="1960282"/>
          </a:xfrm>
          <a:prstGeom prst="rect">
            <a:avLst/>
          </a:prstGeom>
          <a:noFill/>
          <a:ln>
            <a:noFill/>
          </a:ln>
        </p:spPr>
      </p:pic>
      <p:pic>
        <p:nvPicPr>
          <p:cNvPr id="110" name="Google Shape;110;p3"/>
          <p:cNvPicPr preferRelativeResize="0"/>
          <p:nvPr/>
        </p:nvPicPr>
        <p:blipFill rotWithShape="1">
          <a:blip r:embed="rId5">
            <a:alphaModFix/>
          </a:blip>
          <a:srcRect b="0" l="0" r="0" t="0"/>
          <a:stretch/>
        </p:blipFill>
        <p:spPr>
          <a:xfrm>
            <a:off x="3661735" y="5340692"/>
            <a:ext cx="2434265" cy="780686"/>
          </a:xfrm>
          <a:prstGeom prst="rect">
            <a:avLst/>
          </a:prstGeom>
          <a:noFill/>
          <a:ln>
            <a:noFill/>
          </a:ln>
        </p:spPr>
      </p:pic>
      <p:pic>
        <p:nvPicPr>
          <p:cNvPr id="111" name="Google Shape;111;p3"/>
          <p:cNvPicPr preferRelativeResize="0"/>
          <p:nvPr/>
        </p:nvPicPr>
        <p:blipFill rotWithShape="1">
          <a:blip r:embed="rId6">
            <a:alphaModFix/>
          </a:blip>
          <a:srcRect b="0" l="0" r="0" t="0"/>
          <a:stretch/>
        </p:blipFill>
        <p:spPr>
          <a:xfrm>
            <a:off x="8754035" y="5234062"/>
            <a:ext cx="2188978" cy="824515"/>
          </a:xfrm>
          <a:prstGeom prst="rect">
            <a:avLst/>
          </a:prstGeom>
          <a:noFill/>
          <a:ln>
            <a:noFill/>
          </a:ln>
        </p:spPr>
      </p:pic>
      <p:pic>
        <p:nvPicPr>
          <p:cNvPr id="112" name="Google Shape;112;p3"/>
          <p:cNvPicPr preferRelativeResize="0"/>
          <p:nvPr/>
        </p:nvPicPr>
        <p:blipFill rotWithShape="1">
          <a:blip r:embed="rId7">
            <a:alphaModFix/>
          </a:blip>
          <a:srcRect b="0" l="0" r="0" t="0"/>
          <a:stretch/>
        </p:blipFill>
        <p:spPr>
          <a:xfrm>
            <a:off x="219824" y="186116"/>
            <a:ext cx="1044772" cy="1050675"/>
          </a:xfrm>
          <a:prstGeom prst="rect">
            <a:avLst/>
          </a:prstGeom>
          <a:noFill/>
          <a:ln>
            <a:noFill/>
          </a:ln>
        </p:spPr>
      </p:pic>
      <p:pic>
        <p:nvPicPr>
          <p:cNvPr id="113" name="Google Shape;113;p3"/>
          <p:cNvPicPr preferRelativeResize="0"/>
          <p:nvPr/>
        </p:nvPicPr>
        <p:blipFill rotWithShape="1">
          <a:blip r:embed="rId8">
            <a:alphaModFix/>
          </a:blip>
          <a:srcRect b="0" l="0" r="0" t="0"/>
          <a:stretch/>
        </p:blipFill>
        <p:spPr>
          <a:xfrm>
            <a:off x="219824" y="5213089"/>
            <a:ext cx="2603711" cy="10119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rPr b="1" lang="pl-PL" sz="3500">
                <a:solidFill>
                  <a:schemeClr val="accent2"/>
                </a:solidFill>
                <a:latin typeface="Arial"/>
                <a:ea typeface="Arial"/>
                <a:cs typeface="Arial"/>
                <a:sym typeface="Arial"/>
              </a:rPr>
              <a:t>Final Conference Gdansk 25_27 September 2022</a:t>
            </a:r>
            <a:endParaRPr sz="4300"/>
          </a:p>
        </p:txBody>
      </p:sp>
      <p:pic>
        <p:nvPicPr>
          <p:cNvPr id="426" name="Google Shape;426;p29"/>
          <p:cNvPicPr preferRelativeResize="0"/>
          <p:nvPr>
            <p:ph idx="1" type="body"/>
          </p:nvPr>
        </p:nvPicPr>
        <p:blipFill rotWithShape="1">
          <a:blip r:embed="rId3">
            <a:alphaModFix/>
          </a:blip>
          <a:srcRect b="0" l="0" r="0" t="0"/>
          <a:stretch/>
        </p:blipFill>
        <p:spPr>
          <a:xfrm>
            <a:off x="2228144" y="1825625"/>
            <a:ext cx="7735712" cy="43513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g159369e140a_1_1"/>
          <p:cNvPicPr preferRelativeResize="0"/>
          <p:nvPr/>
        </p:nvPicPr>
        <p:blipFill>
          <a:blip r:embed="rId3">
            <a:alphaModFix/>
          </a:blip>
          <a:stretch>
            <a:fillRect/>
          </a:stretch>
        </p:blipFill>
        <p:spPr>
          <a:xfrm>
            <a:off x="2615013" y="0"/>
            <a:ext cx="2196875" cy="3881724"/>
          </a:xfrm>
          <a:prstGeom prst="rect">
            <a:avLst/>
          </a:prstGeom>
          <a:noFill/>
          <a:ln>
            <a:noFill/>
          </a:ln>
        </p:spPr>
      </p:pic>
      <p:pic>
        <p:nvPicPr>
          <p:cNvPr id="433" name="Google Shape;433;g159369e140a_1_1"/>
          <p:cNvPicPr preferRelativeResize="0"/>
          <p:nvPr/>
        </p:nvPicPr>
        <p:blipFill>
          <a:blip r:embed="rId4">
            <a:alphaModFix/>
          </a:blip>
          <a:stretch>
            <a:fillRect/>
          </a:stretch>
        </p:blipFill>
        <p:spPr>
          <a:xfrm>
            <a:off x="0" y="0"/>
            <a:ext cx="2396751" cy="4069724"/>
          </a:xfrm>
          <a:prstGeom prst="rect">
            <a:avLst/>
          </a:prstGeom>
          <a:noFill/>
          <a:ln>
            <a:noFill/>
          </a:ln>
        </p:spPr>
      </p:pic>
      <p:pic>
        <p:nvPicPr>
          <p:cNvPr id="434" name="Google Shape;434;g159369e140a_1_1"/>
          <p:cNvPicPr preferRelativeResize="0"/>
          <p:nvPr/>
        </p:nvPicPr>
        <p:blipFill>
          <a:blip r:embed="rId5">
            <a:alphaModFix/>
          </a:blip>
          <a:stretch>
            <a:fillRect/>
          </a:stretch>
        </p:blipFill>
        <p:spPr>
          <a:xfrm>
            <a:off x="0" y="3498350"/>
            <a:ext cx="5329649" cy="3359650"/>
          </a:xfrm>
          <a:prstGeom prst="rect">
            <a:avLst/>
          </a:prstGeom>
          <a:noFill/>
          <a:ln>
            <a:noFill/>
          </a:ln>
        </p:spPr>
      </p:pic>
      <p:pic>
        <p:nvPicPr>
          <p:cNvPr id="435" name="Google Shape;435;g159369e140a_1_1"/>
          <p:cNvPicPr preferRelativeResize="0"/>
          <p:nvPr/>
        </p:nvPicPr>
        <p:blipFill>
          <a:blip r:embed="rId6">
            <a:alphaModFix/>
          </a:blip>
          <a:stretch>
            <a:fillRect/>
          </a:stretch>
        </p:blipFill>
        <p:spPr>
          <a:xfrm>
            <a:off x="5030159" y="0"/>
            <a:ext cx="4136231" cy="6858000"/>
          </a:xfrm>
          <a:prstGeom prst="rect">
            <a:avLst/>
          </a:prstGeom>
          <a:noFill/>
          <a:ln>
            <a:noFill/>
          </a:ln>
        </p:spPr>
      </p:pic>
      <p:pic>
        <p:nvPicPr>
          <p:cNvPr id="436" name="Google Shape;436;g159369e140a_1_1"/>
          <p:cNvPicPr preferRelativeResize="0"/>
          <p:nvPr/>
        </p:nvPicPr>
        <p:blipFill>
          <a:blip r:embed="rId7">
            <a:alphaModFix/>
          </a:blip>
          <a:stretch>
            <a:fillRect/>
          </a:stretch>
        </p:blipFill>
        <p:spPr>
          <a:xfrm>
            <a:off x="9249475" y="0"/>
            <a:ext cx="3047999"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3f1ae12a1b_0_2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20" name="Google Shape;120;g13f1ae12a1b_0_2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21" name="Google Shape;121;g13f1ae12a1b_0_21"/>
          <p:cNvPicPr preferRelativeResize="0"/>
          <p:nvPr/>
        </p:nvPicPr>
        <p:blipFill>
          <a:blip r:embed="rId3">
            <a:alphaModFix/>
          </a:blip>
          <a:stretch>
            <a:fillRect/>
          </a:stretch>
        </p:blipFill>
        <p:spPr>
          <a:xfrm>
            <a:off x="609600" y="0"/>
            <a:ext cx="109728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ph type="title"/>
          </p:nvPr>
        </p:nvSpPr>
        <p:spPr>
          <a:xfrm>
            <a:off x="986117" y="7549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PROJECT GOAL</a:t>
            </a:r>
            <a:endParaRPr/>
          </a:p>
        </p:txBody>
      </p:sp>
      <p:sp>
        <p:nvSpPr>
          <p:cNvPr id="127" name="Google Shape;127;p4"/>
          <p:cNvSpPr txBox="1"/>
          <p:nvPr>
            <p:ph idx="1" type="body"/>
          </p:nvPr>
        </p:nvSpPr>
        <p:spPr>
          <a:xfrm>
            <a:off x="986117" y="173852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pl-PL" sz="2400">
                <a:latin typeface="Arial"/>
                <a:ea typeface="Arial"/>
                <a:cs typeface="Arial"/>
                <a:sym typeface="Arial"/>
              </a:rPr>
              <a:t>Empower women – especially from smaller, more remote places</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Provide women with skills – to help function in digital world and be more self-assured and entrepreneurial;</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Promote women creatives; </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Bring together traditions and crafts (intangible cultural heritage) and new technologies;</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Help society become stronger and more resilient;</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Create feeling of Balticness;</a:t>
            </a:r>
            <a:endParaRPr/>
          </a:p>
          <a:p>
            <a:pPr indent="-228600" lvl="0" marL="228600" rtl="0" algn="l">
              <a:lnSpc>
                <a:spcPct val="90000"/>
              </a:lnSpc>
              <a:spcBef>
                <a:spcPts val="1000"/>
              </a:spcBef>
              <a:spcAft>
                <a:spcPts val="0"/>
              </a:spcAft>
              <a:buClr>
                <a:schemeClr val="dk1"/>
              </a:buClr>
              <a:buSzPts val="2400"/>
              <a:buChar char="•"/>
            </a:pPr>
            <a:r>
              <a:rPr lang="pl-PL" sz="2400">
                <a:latin typeface="Arial"/>
                <a:ea typeface="Arial"/>
                <a:cs typeface="Arial"/>
                <a:sym typeface="Arial"/>
              </a:rPr>
              <a:t>Promote / inform on EUSBSR, SDGs and European Green Deal</a:t>
            </a:r>
            <a:endParaRPr/>
          </a:p>
          <a:p>
            <a:pPr indent="-76200" lvl="0" marL="228600" rtl="0" algn="l">
              <a:lnSpc>
                <a:spcPct val="90000"/>
              </a:lnSpc>
              <a:spcBef>
                <a:spcPts val="1000"/>
              </a:spcBef>
              <a:spcAft>
                <a:spcPts val="0"/>
              </a:spcAft>
              <a:buClr>
                <a:schemeClr val="dk1"/>
              </a:buClr>
              <a:buSzPts val="2400"/>
              <a:buNone/>
            </a:pPr>
            <a:r>
              <a:t/>
            </a:r>
            <a:endParaRPr sz="2400">
              <a:latin typeface="Arial"/>
              <a:ea typeface="Arial"/>
              <a:cs typeface="Arial"/>
              <a:sym typeface="Arial"/>
            </a:endParaRPr>
          </a:p>
        </p:txBody>
      </p:sp>
      <p:pic>
        <p:nvPicPr>
          <p:cNvPr id="128" name="Google Shape;128;p4"/>
          <p:cNvPicPr preferRelativeResize="0"/>
          <p:nvPr/>
        </p:nvPicPr>
        <p:blipFill rotWithShape="1">
          <a:blip r:embed="rId3">
            <a:alphaModFix/>
          </a:blip>
          <a:srcRect b="0" l="0" r="0" t="0"/>
          <a:stretch/>
        </p:blipFill>
        <p:spPr>
          <a:xfrm>
            <a:off x="9749118" y="1"/>
            <a:ext cx="2442882" cy="1373404"/>
          </a:xfrm>
          <a:prstGeom prst="rect">
            <a:avLst/>
          </a:prstGeom>
          <a:noFill/>
          <a:ln>
            <a:noFill/>
          </a:ln>
        </p:spPr>
      </p:pic>
      <p:pic>
        <p:nvPicPr>
          <p:cNvPr id="129" name="Google Shape;129;p4"/>
          <p:cNvPicPr preferRelativeResize="0"/>
          <p:nvPr/>
        </p:nvPicPr>
        <p:blipFill rotWithShape="1">
          <a:blip r:embed="rId4">
            <a:alphaModFix/>
          </a:blip>
          <a:srcRect b="0" l="0" r="0" t="0"/>
          <a:stretch/>
        </p:blipFill>
        <p:spPr>
          <a:xfrm>
            <a:off x="420992" y="180708"/>
            <a:ext cx="2603711" cy="10119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838200" y="8605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PROJECT ACTIVITIES</a:t>
            </a:r>
            <a:endParaRPr/>
          </a:p>
        </p:txBody>
      </p:sp>
      <p:sp>
        <p:nvSpPr>
          <p:cNvPr id="135" name="Google Shape;135;p5"/>
          <p:cNvSpPr txBox="1"/>
          <p:nvPr>
            <p:ph idx="1" type="body"/>
          </p:nvPr>
        </p:nvSpPr>
        <p:spPr>
          <a:xfrm>
            <a:off x="838200" y="195165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500"/>
              <a:buChar char="•"/>
            </a:pPr>
            <a:r>
              <a:rPr lang="pl-PL" sz="2500">
                <a:latin typeface="Arial"/>
                <a:ea typeface="Arial"/>
                <a:cs typeface="Arial"/>
                <a:sym typeface="Arial"/>
              </a:rPr>
              <a:t>Creative activities such as: embroidery, pottery, herb gathering, story-telling, textile painting of roses, herb jewelry ;</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International webinars;</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Physical meetings and workshops with creative women, digital and social experts in partner regions: </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Online meetings – partners to exchange experience and proceed with the project</a:t>
            </a:r>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p:txBody>
      </p:sp>
      <p:pic>
        <p:nvPicPr>
          <p:cNvPr id="136" name="Google Shape;136;p5"/>
          <p:cNvPicPr preferRelativeResize="0"/>
          <p:nvPr/>
        </p:nvPicPr>
        <p:blipFill rotWithShape="1">
          <a:blip r:embed="rId3">
            <a:alphaModFix/>
          </a:blip>
          <a:srcRect b="0" l="0" r="0" t="0"/>
          <a:stretch/>
        </p:blipFill>
        <p:spPr>
          <a:xfrm>
            <a:off x="9749118" y="1"/>
            <a:ext cx="2442882" cy="1373404"/>
          </a:xfrm>
          <a:prstGeom prst="rect">
            <a:avLst/>
          </a:prstGeom>
          <a:noFill/>
          <a:ln>
            <a:noFill/>
          </a:ln>
        </p:spPr>
      </p:pic>
      <p:pic>
        <p:nvPicPr>
          <p:cNvPr id="137" name="Google Shape;137;p5"/>
          <p:cNvPicPr preferRelativeResize="0"/>
          <p:nvPr/>
        </p:nvPicPr>
        <p:blipFill rotWithShape="1">
          <a:blip r:embed="rId4">
            <a:alphaModFix/>
          </a:blip>
          <a:srcRect b="0" l="0" r="0" t="0"/>
          <a:stretch/>
        </p:blipFill>
        <p:spPr>
          <a:xfrm>
            <a:off x="238112" y="144544"/>
            <a:ext cx="2603711" cy="10119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6"/>
          <p:cNvPicPr preferRelativeResize="0"/>
          <p:nvPr/>
        </p:nvPicPr>
        <p:blipFill rotWithShape="1">
          <a:blip r:embed="rId3">
            <a:alphaModFix/>
          </a:blip>
          <a:srcRect b="0" l="0" r="0" t="0"/>
          <a:stretch/>
        </p:blipFill>
        <p:spPr>
          <a:xfrm>
            <a:off x="9749118" y="0"/>
            <a:ext cx="2442882" cy="1373404"/>
          </a:xfrm>
          <a:prstGeom prst="rect">
            <a:avLst/>
          </a:prstGeom>
          <a:noFill/>
          <a:ln>
            <a:noFill/>
          </a:ln>
        </p:spPr>
      </p:pic>
      <p:pic>
        <p:nvPicPr>
          <p:cNvPr id="143" name="Google Shape;143;p6"/>
          <p:cNvPicPr preferRelativeResize="0"/>
          <p:nvPr/>
        </p:nvPicPr>
        <p:blipFill rotWithShape="1">
          <a:blip r:embed="rId4">
            <a:alphaModFix/>
          </a:blip>
          <a:srcRect b="0" l="0" r="0" t="0"/>
          <a:stretch/>
        </p:blipFill>
        <p:spPr>
          <a:xfrm>
            <a:off x="-604534" y="4362530"/>
            <a:ext cx="5520760" cy="2484342"/>
          </a:xfrm>
          <a:prstGeom prst="rect">
            <a:avLst/>
          </a:prstGeom>
          <a:noFill/>
          <a:ln>
            <a:noFill/>
          </a:ln>
        </p:spPr>
      </p:pic>
      <p:pic>
        <p:nvPicPr>
          <p:cNvPr descr="iały haft na czerwonej tkaninie" id="144" name="Google Shape;144;p6"/>
          <p:cNvPicPr preferRelativeResize="0"/>
          <p:nvPr/>
        </p:nvPicPr>
        <p:blipFill rotWithShape="1">
          <a:blip r:embed="rId5">
            <a:alphaModFix/>
          </a:blip>
          <a:srcRect b="0" l="0" r="0" t="0"/>
          <a:stretch/>
        </p:blipFill>
        <p:spPr>
          <a:xfrm>
            <a:off x="1680075" y="1122309"/>
            <a:ext cx="4574176" cy="3055204"/>
          </a:xfrm>
          <a:prstGeom prst="rect">
            <a:avLst/>
          </a:prstGeom>
          <a:noFill/>
          <a:ln>
            <a:noFill/>
          </a:ln>
        </p:spPr>
      </p:pic>
      <p:pic>
        <p:nvPicPr>
          <p:cNvPr id="145" name="Google Shape;145;p6"/>
          <p:cNvPicPr preferRelativeResize="0"/>
          <p:nvPr/>
        </p:nvPicPr>
        <p:blipFill rotWithShape="1">
          <a:blip r:embed="rId6">
            <a:alphaModFix/>
          </a:blip>
          <a:srcRect b="0" l="0" r="0" t="0"/>
          <a:stretch/>
        </p:blipFill>
        <p:spPr>
          <a:xfrm>
            <a:off x="4408227" y="4362530"/>
            <a:ext cx="3767672" cy="2495470"/>
          </a:xfrm>
          <a:prstGeom prst="rect">
            <a:avLst/>
          </a:prstGeom>
          <a:noFill/>
          <a:ln>
            <a:noFill/>
          </a:ln>
        </p:spPr>
      </p:pic>
      <p:pic>
        <p:nvPicPr>
          <p:cNvPr id="146" name="Google Shape;146;p6"/>
          <p:cNvPicPr preferRelativeResize="0"/>
          <p:nvPr/>
        </p:nvPicPr>
        <p:blipFill rotWithShape="1">
          <a:blip r:embed="rId7">
            <a:alphaModFix/>
          </a:blip>
          <a:srcRect b="0" l="0" r="0" t="0"/>
          <a:stretch/>
        </p:blipFill>
        <p:spPr>
          <a:xfrm rot="5400000">
            <a:off x="9439400" y="1527144"/>
            <a:ext cx="3062317" cy="2296737"/>
          </a:xfrm>
          <a:prstGeom prst="rect">
            <a:avLst/>
          </a:prstGeom>
          <a:noFill/>
          <a:ln>
            <a:noFill/>
          </a:ln>
        </p:spPr>
      </p:pic>
      <p:pic>
        <p:nvPicPr>
          <p:cNvPr id="147" name="Google Shape;147;p6"/>
          <p:cNvPicPr preferRelativeResize="0"/>
          <p:nvPr/>
        </p:nvPicPr>
        <p:blipFill rotWithShape="1">
          <a:blip r:embed="rId8">
            <a:alphaModFix/>
          </a:blip>
          <a:srcRect b="0" l="0" r="0" t="0"/>
          <a:stretch/>
        </p:blipFill>
        <p:spPr>
          <a:xfrm>
            <a:off x="5710661" y="1111896"/>
            <a:ext cx="4111529" cy="3083647"/>
          </a:xfrm>
          <a:prstGeom prst="rect">
            <a:avLst/>
          </a:prstGeom>
          <a:noFill/>
          <a:ln>
            <a:noFill/>
          </a:ln>
        </p:spPr>
      </p:pic>
      <p:pic>
        <p:nvPicPr>
          <p:cNvPr id="148" name="Google Shape;148;p6"/>
          <p:cNvPicPr preferRelativeResize="0"/>
          <p:nvPr/>
        </p:nvPicPr>
        <p:blipFill rotWithShape="1">
          <a:blip r:embed="rId9">
            <a:alphaModFix/>
          </a:blip>
          <a:srcRect b="0" l="0" r="0" t="0"/>
          <a:stretch/>
        </p:blipFill>
        <p:spPr>
          <a:xfrm>
            <a:off x="8117675" y="4362530"/>
            <a:ext cx="1948345" cy="2484342"/>
          </a:xfrm>
          <a:prstGeom prst="rect">
            <a:avLst/>
          </a:prstGeom>
          <a:noFill/>
          <a:ln>
            <a:noFill/>
          </a:ln>
        </p:spPr>
      </p:pic>
      <p:pic>
        <p:nvPicPr>
          <p:cNvPr id="149" name="Google Shape;149;p6"/>
          <p:cNvPicPr preferRelativeResize="0"/>
          <p:nvPr/>
        </p:nvPicPr>
        <p:blipFill rotWithShape="1">
          <a:blip r:embed="rId10">
            <a:alphaModFix/>
          </a:blip>
          <a:srcRect b="0" l="0" r="0" t="0"/>
          <a:stretch/>
        </p:blipFill>
        <p:spPr>
          <a:xfrm>
            <a:off x="9928987" y="4351402"/>
            <a:ext cx="2547553" cy="2495470"/>
          </a:xfrm>
          <a:prstGeom prst="rect">
            <a:avLst/>
          </a:prstGeom>
          <a:noFill/>
          <a:ln>
            <a:noFill/>
          </a:ln>
        </p:spPr>
      </p:pic>
      <p:pic>
        <p:nvPicPr>
          <p:cNvPr descr="https://www.intercult.se/wp-content/uploads/2022/02/273011582_5051972734866727_5449970351557061837_n-1.jpeg" id="150" name="Google Shape;150;p6"/>
          <p:cNvPicPr preferRelativeResize="0"/>
          <p:nvPr/>
        </p:nvPicPr>
        <p:blipFill rotWithShape="1">
          <a:blip r:embed="rId11">
            <a:alphaModFix/>
          </a:blip>
          <a:srcRect b="0" l="0" r="0" t="0"/>
          <a:stretch/>
        </p:blipFill>
        <p:spPr>
          <a:xfrm>
            <a:off x="0" y="1133226"/>
            <a:ext cx="2296737" cy="3062317"/>
          </a:xfrm>
          <a:prstGeom prst="rect">
            <a:avLst/>
          </a:prstGeom>
          <a:noFill/>
          <a:ln>
            <a:noFill/>
          </a:ln>
        </p:spPr>
      </p:pic>
      <p:pic>
        <p:nvPicPr>
          <p:cNvPr id="151" name="Google Shape;151;p6"/>
          <p:cNvPicPr preferRelativeResize="0"/>
          <p:nvPr/>
        </p:nvPicPr>
        <p:blipFill rotWithShape="1">
          <a:blip r:embed="rId12">
            <a:alphaModFix/>
          </a:blip>
          <a:srcRect b="0" l="0" r="0" t="0"/>
          <a:stretch/>
        </p:blipFill>
        <p:spPr>
          <a:xfrm>
            <a:off x="174104" y="37743"/>
            <a:ext cx="2603711" cy="10119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798443" y="104796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PROJECT OUTCOME </a:t>
            </a:r>
            <a:endParaRPr/>
          </a:p>
        </p:txBody>
      </p:sp>
      <p:sp>
        <p:nvSpPr>
          <p:cNvPr id="157" name="Google Shape;157;p7"/>
          <p:cNvSpPr txBox="1"/>
          <p:nvPr>
            <p:ph idx="1" type="body"/>
          </p:nvPr>
        </p:nvSpPr>
        <p:spPr>
          <a:xfrm>
            <a:off x="798443" y="2508464"/>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228600" rtl="0" algn="l">
              <a:lnSpc>
                <a:spcPct val="90000"/>
              </a:lnSpc>
              <a:spcBef>
                <a:spcPts val="0"/>
              </a:spcBef>
              <a:spcAft>
                <a:spcPts val="0"/>
              </a:spcAft>
              <a:buNone/>
            </a:pPr>
            <a:r>
              <a:t/>
            </a:r>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Networks of creative women – both locally and in the BSR; </a:t>
            </a:r>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Stronger society;</a:t>
            </a:r>
            <a:endParaRPr sz="2500">
              <a:latin typeface="Arial"/>
              <a:ea typeface="Arial"/>
              <a:cs typeface="Arial"/>
              <a:sym typeface="Arial"/>
            </a:endParaRPr>
          </a:p>
          <a:p>
            <a:pPr indent="-237331" lvl="0" marL="228600" rtl="0" algn="l">
              <a:spcBef>
                <a:spcPts val="1000"/>
              </a:spcBef>
              <a:spcAft>
                <a:spcPts val="0"/>
              </a:spcAft>
              <a:buSzPct val="100000"/>
              <a:buChar char="•"/>
            </a:pPr>
            <a:r>
              <a:rPr lang="pl-PL" sz="2500">
                <a:latin typeface="Arial"/>
                <a:ea typeface="Arial"/>
                <a:cs typeface="Arial"/>
                <a:sym typeface="Arial"/>
              </a:rPr>
              <a:t>Creation of local communities</a:t>
            </a:r>
            <a:endParaRPr sz="2500">
              <a:latin typeface="Arial"/>
              <a:ea typeface="Arial"/>
              <a:cs typeface="Arial"/>
              <a:sym typeface="Arial"/>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Crises (like COVID) preparedness;</a:t>
            </a:r>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Survey made by ENUT;</a:t>
            </a:r>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Better awareness of EUSBSR, SDGs, European Green Deal, Baltic intangible heritage;</a:t>
            </a:r>
            <a:endParaRPr/>
          </a:p>
          <a:p>
            <a:pPr indent="-192881" lvl="0" marL="228600" rtl="0" algn="l">
              <a:lnSpc>
                <a:spcPct val="90000"/>
              </a:lnSpc>
              <a:spcBef>
                <a:spcPts val="1000"/>
              </a:spcBef>
              <a:spcAft>
                <a:spcPts val="0"/>
              </a:spcAft>
              <a:buClr>
                <a:schemeClr val="dk1"/>
              </a:buClr>
              <a:buSzPct val="100000"/>
              <a:buChar char="•"/>
            </a:pPr>
            <a:r>
              <a:rPr lang="pl-PL" sz="2500">
                <a:latin typeface="Arial"/>
                <a:ea typeface="Arial"/>
                <a:cs typeface="Arial"/>
                <a:sym typeface="Arial"/>
              </a:rPr>
              <a:t>Preservation of traditions and crafts</a:t>
            </a:r>
            <a:endParaRPr sz="2500">
              <a:latin typeface="Arial"/>
              <a:ea typeface="Arial"/>
              <a:cs typeface="Arial"/>
              <a:sym typeface="Arial"/>
            </a:endParaRPr>
          </a:p>
          <a:p>
            <a:pPr indent="0" lvl="0" marL="228600" rtl="0" algn="l">
              <a:lnSpc>
                <a:spcPct val="90000"/>
              </a:lnSpc>
              <a:spcBef>
                <a:spcPts val="1000"/>
              </a:spcBef>
              <a:spcAft>
                <a:spcPts val="0"/>
              </a:spcAft>
              <a:buNone/>
            </a:pPr>
            <a:r>
              <a:t/>
            </a:r>
            <a:endParaRPr sz="2500">
              <a:latin typeface="Arial"/>
              <a:ea typeface="Arial"/>
              <a:cs typeface="Arial"/>
              <a:sym typeface="Arial"/>
            </a:endParaRPr>
          </a:p>
          <a:p>
            <a:pPr indent="-237331" lvl="0" marL="228600" rtl="0" algn="l">
              <a:spcBef>
                <a:spcPts val="0"/>
              </a:spcBef>
              <a:spcAft>
                <a:spcPts val="0"/>
              </a:spcAft>
              <a:buSzPct val="100000"/>
              <a:buChar char="•"/>
            </a:pPr>
            <a:r>
              <a:rPr lang="pl-PL" sz="2500">
                <a:latin typeface="Arial"/>
                <a:ea typeface="Arial"/>
                <a:cs typeface="Arial"/>
                <a:sym typeface="Arial"/>
              </a:rPr>
              <a:t>Tool kit (recommendations) for further use;</a:t>
            </a:r>
            <a:endParaRPr sz="2500">
              <a:latin typeface="Arial"/>
              <a:ea typeface="Arial"/>
              <a:cs typeface="Arial"/>
              <a:sym typeface="Arial"/>
            </a:endParaRPr>
          </a:p>
          <a:p>
            <a:pPr indent="0" lvl="0" marL="228600" rtl="0" algn="l">
              <a:lnSpc>
                <a:spcPct val="90000"/>
              </a:lnSpc>
              <a:spcBef>
                <a:spcPts val="1000"/>
              </a:spcBef>
              <a:spcAft>
                <a:spcPts val="0"/>
              </a:spcAft>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ct val="100000"/>
              <a:buNone/>
            </a:pPr>
            <a:r>
              <a:t/>
            </a:r>
            <a:endParaRPr sz="2500">
              <a:latin typeface="Arial"/>
              <a:ea typeface="Arial"/>
              <a:cs typeface="Arial"/>
              <a:sym typeface="Arial"/>
            </a:endParaRPr>
          </a:p>
        </p:txBody>
      </p:sp>
      <p:pic>
        <p:nvPicPr>
          <p:cNvPr id="158" name="Google Shape;158;p7"/>
          <p:cNvPicPr preferRelativeResize="0"/>
          <p:nvPr/>
        </p:nvPicPr>
        <p:blipFill rotWithShape="1">
          <a:blip r:embed="rId3">
            <a:alphaModFix/>
          </a:blip>
          <a:srcRect b="0" l="0" r="0" t="0"/>
          <a:stretch/>
        </p:blipFill>
        <p:spPr>
          <a:xfrm>
            <a:off x="9749118" y="1"/>
            <a:ext cx="2442882" cy="1373404"/>
          </a:xfrm>
          <a:prstGeom prst="rect">
            <a:avLst/>
          </a:prstGeom>
          <a:noFill/>
          <a:ln>
            <a:noFill/>
          </a:ln>
        </p:spPr>
      </p:pic>
      <p:pic>
        <p:nvPicPr>
          <p:cNvPr id="159" name="Google Shape;159;p7"/>
          <p:cNvPicPr preferRelativeResize="0"/>
          <p:nvPr/>
        </p:nvPicPr>
        <p:blipFill rotWithShape="1">
          <a:blip r:embed="rId4">
            <a:alphaModFix/>
          </a:blip>
          <a:srcRect b="0" l="0" r="0" t="0"/>
          <a:stretch/>
        </p:blipFill>
        <p:spPr>
          <a:xfrm>
            <a:off x="485000" y="266185"/>
            <a:ext cx="2603711" cy="10119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ph type="title"/>
          </p:nvPr>
        </p:nvSpPr>
        <p:spPr>
          <a:xfrm>
            <a:off x="1013342" y="35340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8458"/>
              </a:buClr>
              <a:buSzPts val="2500"/>
              <a:buFont typeface="Arial"/>
              <a:buNone/>
            </a:pPr>
            <a:r>
              <a:rPr b="1" lang="pl-PL" sz="2500">
                <a:solidFill>
                  <a:srgbClr val="FF8458"/>
                </a:solidFill>
                <a:latin typeface="Arial"/>
                <a:ea typeface="Arial"/>
                <a:cs typeface="Arial"/>
                <a:sym typeface="Arial"/>
              </a:rPr>
              <a:t>STOCKHOLM ACTIVITIES 2022</a:t>
            </a:r>
            <a:endParaRPr/>
          </a:p>
        </p:txBody>
      </p:sp>
      <p:sp>
        <p:nvSpPr>
          <p:cNvPr id="165" name="Google Shape;165;p8"/>
          <p:cNvSpPr txBox="1"/>
          <p:nvPr>
            <p:ph idx="1" type="body"/>
          </p:nvPr>
        </p:nvSpPr>
        <p:spPr>
          <a:xfrm>
            <a:off x="1013342" y="160734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500"/>
              <a:buChar char="•"/>
            </a:pPr>
            <a:r>
              <a:rPr lang="pl-PL" sz="2500">
                <a:latin typeface="Arial"/>
                <a:ea typeface="Arial"/>
                <a:cs typeface="Arial"/>
                <a:sym typeface="Arial"/>
              </a:rPr>
              <a:t>Introduction &amp; inspirational gathering (26th February 2022)</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Workshop 1: Textile design with folk inspirations- roses (26 March)</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Workshop 2: Wool jewelry design with folk inspirations (23 April)</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Workshop 3: Digital skills, social media (21 May)</a:t>
            </a:r>
            <a:endParaRPr/>
          </a:p>
          <a:p>
            <a:pPr indent="-228600" lvl="0" marL="228600" rtl="0" algn="l">
              <a:lnSpc>
                <a:spcPct val="90000"/>
              </a:lnSpc>
              <a:spcBef>
                <a:spcPts val="1000"/>
              </a:spcBef>
              <a:spcAft>
                <a:spcPts val="0"/>
              </a:spcAft>
              <a:buClr>
                <a:schemeClr val="dk1"/>
              </a:buClr>
              <a:buSzPts val="2500"/>
              <a:buChar char="•"/>
            </a:pPr>
            <a:r>
              <a:rPr lang="pl-PL" sz="2500">
                <a:latin typeface="Arial"/>
                <a:ea typeface="Arial"/>
                <a:cs typeface="Arial"/>
                <a:sym typeface="Arial"/>
              </a:rPr>
              <a:t>Workshop 4: Digital skills- designing in PhotoShop (3 Sept)</a:t>
            </a:r>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a:p>
            <a:pPr indent="-69850" lvl="0" marL="228600" rtl="0" algn="l">
              <a:lnSpc>
                <a:spcPct val="90000"/>
              </a:lnSpc>
              <a:spcBef>
                <a:spcPts val="1000"/>
              </a:spcBef>
              <a:spcAft>
                <a:spcPts val="0"/>
              </a:spcAft>
              <a:buClr>
                <a:schemeClr val="dk1"/>
              </a:buClr>
              <a:buSzPts val="2500"/>
              <a:buNone/>
            </a:pPr>
            <a:r>
              <a:t/>
            </a:r>
            <a:endParaRPr sz="2500">
              <a:latin typeface="Arial"/>
              <a:ea typeface="Arial"/>
              <a:cs typeface="Arial"/>
              <a:sym typeface="Arial"/>
            </a:endParaRPr>
          </a:p>
        </p:txBody>
      </p:sp>
      <p:pic>
        <p:nvPicPr>
          <p:cNvPr id="166" name="Google Shape;166;p8"/>
          <p:cNvPicPr preferRelativeResize="0"/>
          <p:nvPr/>
        </p:nvPicPr>
        <p:blipFill rotWithShape="1">
          <a:blip r:embed="rId3">
            <a:alphaModFix/>
          </a:blip>
          <a:srcRect b="0" l="0" r="0" t="0"/>
          <a:stretch/>
        </p:blipFill>
        <p:spPr>
          <a:xfrm>
            <a:off x="9749118" y="1"/>
            <a:ext cx="2442882" cy="1373404"/>
          </a:xfrm>
          <a:prstGeom prst="rect">
            <a:avLst/>
          </a:prstGeom>
          <a:noFill/>
          <a:ln>
            <a:noFill/>
          </a:ln>
        </p:spPr>
      </p:pic>
      <p:pic>
        <p:nvPicPr>
          <p:cNvPr id="167" name="Google Shape;167;p8"/>
          <p:cNvPicPr preferRelativeResize="0"/>
          <p:nvPr/>
        </p:nvPicPr>
        <p:blipFill rotWithShape="1">
          <a:blip r:embed="rId4">
            <a:alphaModFix/>
          </a:blip>
          <a:srcRect b="0" l="0" r="0" t="0"/>
          <a:stretch/>
        </p:blipFill>
        <p:spPr>
          <a:xfrm>
            <a:off x="2945953" y="3920646"/>
            <a:ext cx="6029739" cy="2503875"/>
          </a:xfrm>
          <a:prstGeom prst="rect">
            <a:avLst/>
          </a:prstGeom>
          <a:noFill/>
          <a:ln>
            <a:noFill/>
          </a:ln>
        </p:spPr>
      </p:pic>
      <p:pic>
        <p:nvPicPr>
          <p:cNvPr id="168" name="Google Shape;168;p8"/>
          <p:cNvPicPr preferRelativeResize="0"/>
          <p:nvPr/>
        </p:nvPicPr>
        <p:blipFill rotWithShape="1">
          <a:blip r:embed="rId5">
            <a:alphaModFix/>
          </a:blip>
          <a:srcRect b="0" l="0" r="0" t="0"/>
          <a:stretch/>
        </p:blipFill>
        <p:spPr>
          <a:xfrm>
            <a:off x="8975692" y="3998716"/>
            <a:ext cx="1128508" cy="2503875"/>
          </a:xfrm>
          <a:prstGeom prst="rect">
            <a:avLst/>
          </a:prstGeom>
          <a:noFill/>
          <a:ln>
            <a:noFill/>
          </a:ln>
        </p:spPr>
      </p:pic>
      <p:pic>
        <p:nvPicPr>
          <p:cNvPr id="169" name="Google Shape;169;p8"/>
          <p:cNvPicPr preferRelativeResize="0"/>
          <p:nvPr/>
        </p:nvPicPr>
        <p:blipFill rotWithShape="1">
          <a:blip r:embed="rId6">
            <a:alphaModFix/>
          </a:blip>
          <a:srcRect b="0" l="0" r="0" t="0"/>
          <a:stretch/>
        </p:blipFill>
        <p:spPr>
          <a:xfrm>
            <a:off x="1117696" y="3920646"/>
            <a:ext cx="1828257" cy="24558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2022-02-22T14:38:16Z</dcterms:created>
  <dc:creator>Krystyna Wróblewska</dc:creator>
</cp:coreProperties>
</file>