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0" r:id="rId4"/>
    <p:sldId id="262" r:id="rId5"/>
    <p:sldId id="263" r:id="rId6"/>
    <p:sldId id="264" r:id="rId7"/>
    <p:sldId id="258" r:id="rId8"/>
    <p:sldId id="265" r:id="rId9"/>
    <p:sldId id="266" r:id="rId10"/>
    <p:sldId id="267" r:id="rId11"/>
    <p:sldId id="268" r:id="rId12"/>
    <p:sldId id="269" r:id="rId13"/>
    <p:sldId id="270" r:id="rId14"/>
    <p:sldId id="271" r:id="rId15"/>
    <p:sldId id="272" r:id="rId16"/>
    <p:sldId id="274" r:id="rId17"/>
    <p:sldId id="275" r:id="rId18"/>
    <p:sldId id="276" r:id="rId19"/>
    <p:sldId id="277" r:id="rId20"/>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ut Enut" initials="EE" lastIdx="2" clrIdx="0">
    <p:extLst>
      <p:ext uri="{19B8F6BF-5375-455C-9EA6-DF929625EA0E}">
        <p15:presenceInfo xmlns:p15="http://schemas.microsoft.com/office/powerpoint/2012/main" userId="6bc5463a9eff1b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26"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notesViewPr>
    <p:cSldViewPr snapToGrid="0">
      <p:cViewPr varScale="1">
        <p:scale>
          <a:sx n="65" d="100"/>
          <a:sy n="65" d="100"/>
        </p:scale>
        <p:origin x="314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1T23:01:36.765" idx="1">
    <p:pos x="6425" y="3596"/>
    <p:text/>
    <p:extLst>
      <p:ext uri="{C676402C-5697-4E1C-873F-D02D1690AC5C}">
        <p15:threadingInfo xmlns:p15="http://schemas.microsoft.com/office/powerpoint/2012/main" timeZoneBias="-180"/>
      </p:ext>
    </p:extLst>
  </p:cm>
  <p:cm authorId="1" dt="2022-09-21T23:01:39.929" idx="2">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ED69C-8DA4-45B2-96EC-50C021A6C0EC}" type="datetimeFigureOut">
              <a:rPr lang="et-EE" smtClean="0"/>
              <a:t>24.09.2022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BF188-F5C5-4575-B073-D42DD9621E76}" type="slidenum">
              <a:rPr lang="et-EE" smtClean="0"/>
              <a:t>‹#›</a:t>
            </a:fld>
            <a:endParaRPr lang="et-EE"/>
          </a:p>
        </p:txBody>
      </p:sp>
    </p:spTree>
    <p:extLst>
      <p:ext uri="{BB962C8B-B14F-4D97-AF65-F5344CB8AC3E}">
        <p14:creationId xmlns:p14="http://schemas.microsoft.com/office/powerpoint/2010/main" val="295957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t-EE" sz="1200" b="1" dirty="0">
                <a:solidFill>
                  <a:schemeClr val="tx1">
                    <a:lumMod val="75000"/>
                    <a:lumOff val="25000"/>
                  </a:schemeClr>
                </a:solidFill>
              </a:rPr>
              <a:t>ENUT is dedicated to the advancement of equality between women and men as a basic human right, and the promotion of general welfare in all spheres of society</a:t>
            </a:r>
            <a:r>
              <a:rPr lang="et-EE" altLang="et-EE" sz="1200" b="1" dirty="0">
                <a:solidFill>
                  <a:schemeClr val="tx1">
                    <a:lumMod val="75000"/>
                    <a:lumOff val="25000"/>
                  </a:schemeClr>
                </a:solidFill>
              </a:rPr>
              <a:t>, </a:t>
            </a:r>
            <a:r>
              <a:rPr lang="en-US" altLang="et-EE" sz="1200" dirty="0">
                <a:solidFill>
                  <a:schemeClr val="tx1">
                    <a:lumMod val="75000"/>
                    <a:lumOff val="25000"/>
                  </a:schemeClr>
                </a:solidFill>
              </a:rPr>
              <a:t>in all spheres of life.</a:t>
            </a:r>
          </a:p>
          <a:p>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3</a:t>
            </a:fld>
            <a:endParaRPr lang="et-EE"/>
          </a:p>
        </p:txBody>
      </p:sp>
    </p:spTree>
    <p:extLst>
      <p:ext uri="{BB962C8B-B14F-4D97-AF65-F5344CB8AC3E}">
        <p14:creationId xmlns:p14="http://schemas.microsoft.com/office/powerpoint/2010/main" val="308895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12</a:t>
            </a:fld>
            <a:endParaRPr lang="et-EE"/>
          </a:p>
        </p:txBody>
      </p:sp>
    </p:spTree>
    <p:extLst>
      <p:ext uri="{BB962C8B-B14F-4D97-AF65-F5344CB8AC3E}">
        <p14:creationId xmlns:p14="http://schemas.microsoft.com/office/powerpoint/2010/main" val="137101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13</a:t>
            </a:fld>
            <a:endParaRPr lang="et-EE"/>
          </a:p>
        </p:txBody>
      </p:sp>
    </p:spTree>
    <p:extLst>
      <p:ext uri="{BB962C8B-B14F-4D97-AF65-F5344CB8AC3E}">
        <p14:creationId xmlns:p14="http://schemas.microsoft.com/office/powerpoint/2010/main" val="408509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14</a:t>
            </a:fld>
            <a:endParaRPr lang="et-EE"/>
          </a:p>
        </p:txBody>
      </p:sp>
    </p:spTree>
    <p:extLst>
      <p:ext uri="{BB962C8B-B14F-4D97-AF65-F5344CB8AC3E}">
        <p14:creationId xmlns:p14="http://schemas.microsoft.com/office/powerpoint/2010/main" val="74967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15</a:t>
            </a:fld>
            <a:endParaRPr lang="et-EE"/>
          </a:p>
        </p:txBody>
      </p:sp>
    </p:spTree>
    <p:extLst>
      <p:ext uri="{BB962C8B-B14F-4D97-AF65-F5344CB8AC3E}">
        <p14:creationId xmlns:p14="http://schemas.microsoft.com/office/powerpoint/2010/main" val="239664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16</a:t>
            </a:fld>
            <a:endParaRPr lang="et-EE"/>
          </a:p>
        </p:txBody>
      </p:sp>
    </p:spTree>
    <p:extLst>
      <p:ext uri="{BB962C8B-B14F-4D97-AF65-F5344CB8AC3E}">
        <p14:creationId xmlns:p14="http://schemas.microsoft.com/office/powerpoint/2010/main" val="390958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17</a:t>
            </a:fld>
            <a:endParaRPr lang="et-EE"/>
          </a:p>
        </p:txBody>
      </p:sp>
    </p:spTree>
    <p:extLst>
      <p:ext uri="{BB962C8B-B14F-4D97-AF65-F5344CB8AC3E}">
        <p14:creationId xmlns:p14="http://schemas.microsoft.com/office/powerpoint/2010/main" val="41832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force empowerment, you can create conditions for it happening</a:t>
            </a:r>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18</a:t>
            </a:fld>
            <a:endParaRPr lang="et-EE"/>
          </a:p>
        </p:txBody>
      </p:sp>
    </p:spTree>
    <p:extLst>
      <p:ext uri="{BB962C8B-B14F-4D97-AF65-F5344CB8AC3E}">
        <p14:creationId xmlns:p14="http://schemas.microsoft.com/office/powerpoint/2010/main" val="2553292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19</a:t>
            </a:fld>
            <a:endParaRPr lang="et-EE"/>
          </a:p>
        </p:txBody>
      </p:sp>
    </p:spTree>
    <p:extLst>
      <p:ext uri="{BB962C8B-B14F-4D97-AF65-F5344CB8AC3E}">
        <p14:creationId xmlns:p14="http://schemas.microsoft.com/office/powerpoint/2010/main" val="313065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t-EE" dirty="0"/>
              <a:t>Georgia, Armenia, Moldova, Ukraine, Belarus</a:t>
            </a:r>
          </a:p>
          <a:p>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4</a:t>
            </a:fld>
            <a:endParaRPr lang="et-EE"/>
          </a:p>
        </p:txBody>
      </p:sp>
    </p:spTree>
    <p:extLst>
      <p:ext uri="{BB962C8B-B14F-4D97-AF65-F5344CB8AC3E}">
        <p14:creationId xmlns:p14="http://schemas.microsoft.com/office/powerpoint/2010/main" val="159107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 that the project results and conclusions can be credible on the one hand, and transferable on the other</a:t>
            </a:r>
          </a:p>
          <a:p>
            <a:pPr marL="0" indent="0">
              <a:buNone/>
            </a:pPr>
            <a:r>
              <a:rPr lang="en-US" dirty="0"/>
              <a:t>4. Preparation of survey as basis for research/project evaluation in terms of change</a:t>
            </a:r>
          </a:p>
          <a:p>
            <a:pPr marL="0" indent="0">
              <a:buNone/>
            </a:pPr>
            <a:r>
              <a:rPr lang="en-US" dirty="0"/>
              <a:t>We were always at the meetings, observing the progress, preparing the questionnaires for participants, analyzing and making conclusions, interviewing </a:t>
            </a:r>
            <a:r>
              <a:rPr lang="en-US" dirty="0" err="1"/>
              <a:t>organisers</a:t>
            </a:r>
            <a:r>
              <a:rPr lang="en-US" dirty="0"/>
              <a:t>.</a:t>
            </a:r>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5</a:t>
            </a:fld>
            <a:endParaRPr lang="et-EE"/>
          </a:p>
        </p:txBody>
      </p:sp>
    </p:spTree>
    <p:extLst>
      <p:ext uri="{BB962C8B-B14F-4D97-AF65-F5344CB8AC3E}">
        <p14:creationId xmlns:p14="http://schemas.microsoft.com/office/powerpoint/2010/main" val="248153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C07BF188-F5C5-4575-B073-D42DD9621E76}" type="slidenum">
              <a:rPr lang="et-EE" smtClean="0"/>
              <a:t>6</a:t>
            </a:fld>
            <a:endParaRPr lang="et-EE"/>
          </a:p>
        </p:txBody>
      </p:sp>
    </p:spTree>
    <p:extLst>
      <p:ext uri="{BB962C8B-B14F-4D97-AF65-F5344CB8AC3E}">
        <p14:creationId xmlns:p14="http://schemas.microsoft.com/office/powerpoint/2010/main" val="58923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They have had different contacts with tradition so far. Some of the participants have practiced traditional craft for a long time, some of them have not had any contacts so far and some of them have had experience of participation in concerts and exhibitions so far.</a:t>
            </a:r>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7</a:t>
            </a:fld>
            <a:endParaRPr lang="et-EE"/>
          </a:p>
        </p:txBody>
      </p:sp>
    </p:spTree>
    <p:extLst>
      <p:ext uri="{BB962C8B-B14F-4D97-AF65-F5344CB8AC3E}">
        <p14:creationId xmlns:p14="http://schemas.microsoft.com/office/powerpoint/2010/main" val="222229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was answered positively and several ways to involve young people were proposed, such as </a:t>
            </a:r>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8</a:t>
            </a:fld>
            <a:endParaRPr lang="et-EE"/>
          </a:p>
        </p:txBody>
      </p:sp>
    </p:spTree>
    <p:extLst>
      <p:ext uri="{BB962C8B-B14F-4D97-AF65-F5344CB8AC3E}">
        <p14:creationId xmlns:p14="http://schemas.microsoft.com/office/powerpoint/2010/main" val="183991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later workshops wonderful cooperation between young and old happened – young taught older women digital skills and older participants shared their knowledge of traditional crafts. They learned from each other and this is the best kind of learning.</a:t>
            </a:r>
          </a:p>
          <a:p>
            <a:r>
              <a:rPr lang="en-US" dirty="0"/>
              <a:t>Learning new things makes you more confident</a:t>
            </a:r>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9</a:t>
            </a:fld>
            <a:endParaRPr lang="et-EE"/>
          </a:p>
        </p:txBody>
      </p:sp>
    </p:spTree>
    <p:extLst>
      <p:ext uri="{BB962C8B-B14F-4D97-AF65-F5344CB8AC3E}">
        <p14:creationId xmlns:p14="http://schemas.microsoft.com/office/powerpoint/2010/main" val="68218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10</a:t>
            </a:fld>
            <a:endParaRPr lang="et-EE"/>
          </a:p>
        </p:txBody>
      </p:sp>
    </p:spTree>
    <p:extLst>
      <p:ext uri="{BB962C8B-B14F-4D97-AF65-F5344CB8AC3E}">
        <p14:creationId xmlns:p14="http://schemas.microsoft.com/office/powerpoint/2010/main" val="139889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later workshops wonderful cooperation between young and old happened – young taught older women digital skills and older participants shared their knowledge of traditional crafts. They learned from each other and this is the best kind of learning.</a:t>
            </a:r>
            <a:endParaRPr lang="et-EE" dirty="0"/>
          </a:p>
        </p:txBody>
      </p:sp>
      <p:sp>
        <p:nvSpPr>
          <p:cNvPr id="4" name="Slide Number Placeholder 3"/>
          <p:cNvSpPr>
            <a:spLocks noGrp="1"/>
          </p:cNvSpPr>
          <p:nvPr>
            <p:ph type="sldNum" sz="quarter" idx="5"/>
          </p:nvPr>
        </p:nvSpPr>
        <p:spPr/>
        <p:txBody>
          <a:bodyPr/>
          <a:lstStyle/>
          <a:p>
            <a:fld id="{C07BF188-F5C5-4575-B073-D42DD9621E76}" type="slidenum">
              <a:rPr lang="et-EE" smtClean="0"/>
              <a:t>11</a:t>
            </a:fld>
            <a:endParaRPr lang="et-EE"/>
          </a:p>
        </p:txBody>
      </p:sp>
    </p:spTree>
    <p:extLst>
      <p:ext uri="{BB962C8B-B14F-4D97-AF65-F5344CB8AC3E}">
        <p14:creationId xmlns:p14="http://schemas.microsoft.com/office/powerpoint/2010/main" val="159719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6F5E-416A-52F2-425B-AE898EC4F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83FCD471-0028-FCB1-639B-094FFF311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C408BC08-B35F-1CB8-40EC-8BA98C8C715F}"/>
              </a:ext>
            </a:extLst>
          </p:cNvPr>
          <p:cNvSpPr>
            <a:spLocks noGrp="1"/>
          </p:cNvSpPr>
          <p:nvPr>
            <p:ph type="dt" sz="half" idx="10"/>
          </p:nvPr>
        </p:nvSpPr>
        <p:spPr/>
        <p:txBody>
          <a:bodyPr/>
          <a:lstStyle/>
          <a:p>
            <a:fld id="{D7AC4090-BFCF-4B43-B95A-F659B5E4257F}" type="datetime1">
              <a:rPr lang="et-EE" smtClean="0"/>
              <a:t>24.09.2022</a:t>
            </a:fld>
            <a:endParaRPr lang="et-EE"/>
          </a:p>
        </p:txBody>
      </p:sp>
      <p:sp>
        <p:nvSpPr>
          <p:cNvPr id="5" name="Footer Placeholder 4">
            <a:extLst>
              <a:ext uri="{FF2B5EF4-FFF2-40B4-BE49-F238E27FC236}">
                <a16:creationId xmlns:a16="http://schemas.microsoft.com/office/drawing/2014/main" id="{6D75AC83-0F64-C0C9-3C91-0CDE72A1DAF3}"/>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2CC6864-7D85-BD49-1143-3BC3819649B7}"/>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23381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6AF2-EC94-D78C-842F-A0E3A21FA74D}"/>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AF46B369-59B5-DD2B-84B8-5CACF258A5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698D1F0E-B016-269B-B11B-CE5B9F53B43E}"/>
              </a:ext>
            </a:extLst>
          </p:cNvPr>
          <p:cNvSpPr>
            <a:spLocks noGrp="1"/>
          </p:cNvSpPr>
          <p:nvPr>
            <p:ph type="dt" sz="half" idx="10"/>
          </p:nvPr>
        </p:nvSpPr>
        <p:spPr/>
        <p:txBody>
          <a:bodyPr/>
          <a:lstStyle/>
          <a:p>
            <a:fld id="{3083FC41-530C-43FE-9D0E-BBCC3BBB77D3}" type="datetime1">
              <a:rPr lang="et-EE" smtClean="0"/>
              <a:t>24.09.2022</a:t>
            </a:fld>
            <a:endParaRPr lang="et-EE"/>
          </a:p>
        </p:txBody>
      </p:sp>
      <p:sp>
        <p:nvSpPr>
          <p:cNvPr id="5" name="Footer Placeholder 4">
            <a:extLst>
              <a:ext uri="{FF2B5EF4-FFF2-40B4-BE49-F238E27FC236}">
                <a16:creationId xmlns:a16="http://schemas.microsoft.com/office/drawing/2014/main" id="{40E78D75-0BB3-C174-7AA1-A8126FF26F3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6E16E3F-3A49-4AD1-F4E9-8AD200CE26D7}"/>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311158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C7A63-5A3B-F68C-0E42-43D8E3420D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DF367D09-C627-EC58-1CFA-9C1432CD4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A97AE663-1486-DD9B-7E0F-D3C0C7EF6E10}"/>
              </a:ext>
            </a:extLst>
          </p:cNvPr>
          <p:cNvSpPr>
            <a:spLocks noGrp="1"/>
          </p:cNvSpPr>
          <p:nvPr>
            <p:ph type="dt" sz="half" idx="10"/>
          </p:nvPr>
        </p:nvSpPr>
        <p:spPr/>
        <p:txBody>
          <a:bodyPr/>
          <a:lstStyle/>
          <a:p>
            <a:fld id="{3D41150A-A381-4847-91D7-58B3DCCE6017}" type="datetime1">
              <a:rPr lang="et-EE" smtClean="0"/>
              <a:t>24.09.2022</a:t>
            </a:fld>
            <a:endParaRPr lang="et-EE"/>
          </a:p>
        </p:txBody>
      </p:sp>
      <p:sp>
        <p:nvSpPr>
          <p:cNvPr id="5" name="Footer Placeholder 4">
            <a:extLst>
              <a:ext uri="{FF2B5EF4-FFF2-40B4-BE49-F238E27FC236}">
                <a16:creationId xmlns:a16="http://schemas.microsoft.com/office/drawing/2014/main" id="{FADDFB86-4E55-F239-CFF5-909D2117614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B79855EF-1CFE-A863-2435-302394774131}"/>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34782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5593-1461-9510-E28E-77A8C90B4696}"/>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00C1CA84-6EEF-9B86-0159-0BEABC69E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8D6FF77A-D787-B432-5F49-227A16FB20E2}"/>
              </a:ext>
            </a:extLst>
          </p:cNvPr>
          <p:cNvSpPr>
            <a:spLocks noGrp="1"/>
          </p:cNvSpPr>
          <p:nvPr>
            <p:ph type="dt" sz="half" idx="10"/>
          </p:nvPr>
        </p:nvSpPr>
        <p:spPr/>
        <p:txBody>
          <a:bodyPr/>
          <a:lstStyle/>
          <a:p>
            <a:fld id="{5F914BFF-1980-4987-A356-EED293C5B434}" type="datetime1">
              <a:rPr lang="et-EE" smtClean="0"/>
              <a:t>24.09.2022</a:t>
            </a:fld>
            <a:endParaRPr lang="et-EE"/>
          </a:p>
        </p:txBody>
      </p:sp>
      <p:sp>
        <p:nvSpPr>
          <p:cNvPr id="5" name="Footer Placeholder 4">
            <a:extLst>
              <a:ext uri="{FF2B5EF4-FFF2-40B4-BE49-F238E27FC236}">
                <a16:creationId xmlns:a16="http://schemas.microsoft.com/office/drawing/2014/main" id="{98B40BBE-AFBA-3273-EDA3-B43B5AFB410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352340C-75AE-9ED0-1CF9-85BE2FD0C097}"/>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360362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DD4D-1DCB-E760-98F2-FD6878429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BD57168E-6FE5-AAE5-7801-1751CDC31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5A78D9-FF92-435B-44FF-B99F69E2635E}"/>
              </a:ext>
            </a:extLst>
          </p:cNvPr>
          <p:cNvSpPr>
            <a:spLocks noGrp="1"/>
          </p:cNvSpPr>
          <p:nvPr>
            <p:ph type="dt" sz="half" idx="10"/>
          </p:nvPr>
        </p:nvSpPr>
        <p:spPr/>
        <p:txBody>
          <a:bodyPr/>
          <a:lstStyle/>
          <a:p>
            <a:fld id="{A150BEF7-B347-414C-815C-EBB533744611}" type="datetime1">
              <a:rPr lang="et-EE" smtClean="0"/>
              <a:t>24.09.2022</a:t>
            </a:fld>
            <a:endParaRPr lang="et-EE"/>
          </a:p>
        </p:txBody>
      </p:sp>
      <p:sp>
        <p:nvSpPr>
          <p:cNvPr id="5" name="Footer Placeholder 4">
            <a:extLst>
              <a:ext uri="{FF2B5EF4-FFF2-40B4-BE49-F238E27FC236}">
                <a16:creationId xmlns:a16="http://schemas.microsoft.com/office/drawing/2014/main" id="{53D4D803-5E6E-351A-0612-B1852636AFB4}"/>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6AE06249-0EAC-7C7E-58A0-DEC1EF1B3905}"/>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36002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888E-E986-1633-910C-338EE0889C3F}"/>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377A2B11-A5F6-3BCB-57E4-73D5C2659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2F74B6D5-DC82-3FD2-8A7C-56A933AEF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C6E8223D-777C-9E79-D7FC-0EB07FBEE29A}"/>
              </a:ext>
            </a:extLst>
          </p:cNvPr>
          <p:cNvSpPr>
            <a:spLocks noGrp="1"/>
          </p:cNvSpPr>
          <p:nvPr>
            <p:ph type="dt" sz="half" idx="10"/>
          </p:nvPr>
        </p:nvSpPr>
        <p:spPr/>
        <p:txBody>
          <a:bodyPr/>
          <a:lstStyle/>
          <a:p>
            <a:fld id="{D0A93A98-6429-4CCF-AA4D-D1FFAAFEA62F}" type="datetime1">
              <a:rPr lang="et-EE" smtClean="0"/>
              <a:t>24.09.2022</a:t>
            </a:fld>
            <a:endParaRPr lang="et-EE"/>
          </a:p>
        </p:txBody>
      </p:sp>
      <p:sp>
        <p:nvSpPr>
          <p:cNvPr id="6" name="Footer Placeholder 5">
            <a:extLst>
              <a:ext uri="{FF2B5EF4-FFF2-40B4-BE49-F238E27FC236}">
                <a16:creationId xmlns:a16="http://schemas.microsoft.com/office/drawing/2014/main" id="{A2C2021A-865C-24F6-F412-994BDEF9F5A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A569F1D0-7F90-E30F-A70E-B19637DA2255}"/>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63098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BF8C-5653-8A2F-DEE1-A781B3966471}"/>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CDEF6098-386E-B2ED-D41F-0396CB3F2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719-EE61-33DD-6974-1F609E079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5CF16F82-20C7-935B-84E8-B3E90DDEE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B13DAB-691D-F8F2-609A-B03DFD5DA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0C6316B8-FA60-E547-5D4F-74BEC6AD58A5}"/>
              </a:ext>
            </a:extLst>
          </p:cNvPr>
          <p:cNvSpPr>
            <a:spLocks noGrp="1"/>
          </p:cNvSpPr>
          <p:nvPr>
            <p:ph type="dt" sz="half" idx="10"/>
          </p:nvPr>
        </p:nvSpPr>
        <p:spPr/>
        <p:txBody>
          <a:bodyPr/>
          <a:lstStyle/>
          <a:p>
            <a:fld id="{E6AEF9F6-4A53-44BB-8F75-8900F30182DC}" type="datetime1">
              <a:rPr lang="et-EE" smtClean="0"/>
              <a:t>24.09.2022</a:t>
            </a:fld>
            <a:endParaRPr lang="et-EE"/>
          </a:p>
        </p:txBody>
      </p:sp>
      <p:sp>
        <p:nvSpPr>
          <p:cNvPr id="8" name="Footer Placeholder 7">
            <a:extLst>
              <a:ext uri="{FF2B5EF4-FFF2-40B4-BE49-F238E27FC236}">
                <a16:creationId xmlns:a16="http://schemas.microsoft.com/office/drawing/2014/main" id="{AED20830-99A7-6600-8D3B-0C91667FF889}"/>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CE0AF01C-3B7A-9A9F-F643-5594903FE251}"/>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8241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04E1-4746-6BA2-4785-E29FFCC1D7D2}"/>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168E583D-0F94-D7BC-9995-52AE85108840}"/>
              </a:ext>
            </a:extLst>
          </p:cNvPr>
          <p:cNvSpPr>
            <a:spLocks noGrp="1"/>
          </p:cNvSpPr>
          <p:nvPr>
            <p:ph type="dt" sz="half" idx="10"/>
          </p:nvPr>
        </p:nvSpPr>
        <p:spPr/>
        <p:txBody>
          <a:bodyPr/>
          <a:lstStyle/>
          <a:p>
            <a:fld id="{E15D30C9-CBA5-41E9-8527-14BB75C2EB76}" type="datetime1">
              <a:rPr lang="et-EE" smtClean="0"/>
              <a:t>24.09.2022</a:t>
            </a:fld>
            <a:endParaRPr lang="et-EE"/>
          </a:p>
        </p:txBody>
      </p:sp>
      <p:sp>
        <p:nvSpPr>
          <p:cNvPr id="4" name="Footer Placeholder 3">
            <a:extLst>
              <a:ext uri="{FF2B5EF4-FFF2-40B4-BE49-F238E27FC236}">
                <a16:creationId xmlns:a16="http://schemas.microsoft.com/office/drawing/2014/main" id="{FF8920BD-C9CF-6939-AE3B-E2FEA8954482}"/>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8BABE43B-6F5C-396C-FD46-9B7EFBEAFADD}"/>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294061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D87FA-D443-5815-B946-C7D03D2F8038}"/>
              </a:ext>
            </a:extLst>
          </p:cNvPr>
          <p:cNvSpPr>
            <a:spLocks noGrp="1"/>
          </p:cNvSpPr>
          <p:nvPr>
            <p:ph type="dt" sz="half" idx="10"/>
          </p:nvPr>
        </p:nvSpPr>
        <p:spPr/>
        <p:txBody>
          <a:bodyPr/>
          <a:lstStyle/>
          <a:p>
            <a:fld id="{11591F66-0F9F-4757-8186-137E6727476F}" type="datetime1">
              <a:rPr lang="et-EE" smtClean="0"/>
              <a:t>24.09.2022</a:t>
            </a:fld>
            <a:endParaRPr lang="et-EE"/>
          </a:p>
        </p:txBody>
      </p:sp>
      <p:sp>
        <p:nvSpPr>
          <p:cNvPr id="3" name="Footer Placeholder 2">
            <a:extLst>
              <a:ext uri="{FF2B5EF4-FFF2-40B4-BE49-F238E27FC236}">
                <a16:creationId xmlns:a16="http://schemas.microsoft.com/office/drawing/2014/main" id="{DF10273A-F649-929D-CFDF-A942F0242D2B}"/>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269BB8C2-4AB9-7C2F-9BF0-263704C1D3B1}"/>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127949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DBBA-509D-1ACA-B70F-CA0BD6B1E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9B5BE584-5C11-C898-490F-D86DE2022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5274C45E-6770-EC91-DD04-B29B25F75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F6118-BCCE-A2C1-7A93-C29EC2C89928}"/>
              </a:ext>
            </a:extLst>
          </p:cNvPr>
          <p:cNvSpPr>
            <a:spLocks noGrp="1"/>
          </p:cNvSpPr>
          <p:nvPr>
            <p:ph type="dt" sz="half" idx="10"/>
          </p:nvPr>
        </p:nvSpPr>
        <p:spPr/>
        <p:txBody>
          <a:bodyPr/>
          <a:lstStyle/>
          <a:p>
            <a:fld id="{0A67AE3D-E9C2-4563-94C9-9ADC21F41FCE}" type="datetime1">
              <a:rPr lang="et-EE" smtClean="0"/>
              <a:t>24.09.2022</a:t>
            </a:fld>
            <a:endParaRPr lang="et-EE"/>
          </a:p>
        </p:txBody>
      </p:sp>
      <p:sp>
        <p:nvSpPr>
          <p:cNvPr id="6" name="Footer Placeholder 5">
            <a:extLst>
              <a:ext uri="{FF2B5EF4-FFF2-40B4-BE49-F238E27FC236}">
                <a16:creationId xmlns:a16="http://schemas.microsoft.com/office/drawing/2014/main" id="{A8DE80D1-724E-5E3F-2071-4E0EDAA0250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67EDD38D-A685-50AD-E51D-1E0569998894}"/>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222169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28D9-CB86-58F6-1618-D59E05FF2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2C21C7A1-EA26-6088-F13D-EFD60AB98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2A8496C0-44D3-5A09-D287-4502DAA5D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EC964-C048-AA73-A7AC-5B5E6CDF905F}"/>
              </a:ext>
            </a:extLst>
          </p:cNvPr>
          <p:cNvSpPr>
            <a:spLocks noGrp="1"/>
          </p:cNvSpPr>
          <p:nvPr>
            <p:ph type="dt" sz="half" idx="10"/>
          </p:nvPr>
        </p:nvSpPr>
        <p:spPr/>
        <p:txBody>
          <a:bodyPr/>
          <a:lstStyle/>
          <a:p>
            <a:fld id="{7AA6F4CF-8B7E-4638-A4C0-0DF941675C7A}" type="datetime1">
              <a:rPr lang="et-EE" smtClean="0"/>
              <a:t>24.09.2022</a:t>
            </a:fld>
            <a:endParaRPr lang="et-EE"/>
          </a:p>
        </p:txBody>
      </p:sp>
      <p:sp>
        <p:nvSpPr>
          <p:cNvPr id="6" name="Footer Placeholder 5">
            <a:extLst>
              <a:ext uri="{FF2B5EF4-FFF2-40B4-BE49-F238E27FC236}">
                <a16:creationId xmlns:a16="http://schemas.microsoft.com/office/drawing/2014/main" id="{E2568AE5-1D54-EF7B-4180-41EF91CA05FF}"/>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E86F3AF0-9C70-1F5F-6DC3-2C57152B2056}"/>
              </a:ext>
            </a:extLst>
          </p:cNvPr>
          <p:cNvSpPr>
            <a:spLocks noGrp="1"/>
          </p:cNvSpPr>
          <p:nvPr>
            <p:ph type="sldNum" sz="quarter" idx="12"/>
          </p:nvPr>
        </p:nvSpPr>
        <p:spPr/>
        <p:txBody>
          <a:bodyPr/>
          <a:lstStyle/>
          <a:p>
            <a:fld id="{A9080EEF-217B-4C0C-A5B9-1A668A35D4C5}" type="slidenum">
              <a:rPr lang="et-EE" smtClean="0"/>
              <a:t>‹#›</a:t>
            </a:fld>
            <a:endParaRPr lang="et-EE"/>
          </a:p>
        </p:txBody>
      </p:sp>
    </p:spTree>
    <p:extLst>
      <p:ext uri="{BB962C8B-B14F-4D97-AF65-F5344CB8AC3E}">
        <p14:creationId xmlns:p14="http://schemas.microsoft.com/office/powerpoint/2010/main" val="111322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52160-F828-3E9C-FCD3-00EBF2608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5A3F060C-5873-7D97-A4E5-858851986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3422CC2A-174D-18BE-E945-9F9CFA5C0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A2556-97C8-45F6-911C-44EDFBDAD569}" type="datetime1">
              <a:rPr lang="et-EE" smtClean="0"/>
              <a:t>24.09.2022</a:t>
            </a:fld>
            <a:endParaRPr lang="et-EE"/>
          </a:p>
        </p:txBody>
      </p:sp>
      <p:sp>
        <p:nvSpPr>
          <p:cNvPr id="5" name="Footer Placeholder 4">
            <a:extLst>
              <a:ext uri="{FF2B5EF4-FFF2-40B4-BE49-F238E27FC236}">
                <a16:creationId xmlns:a16="http://schemas.microsoft.com/office/drawing/2014/main" id="{EE792C98-F778-F493-E876-4EF50BA85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75F95A40-2471-1EEC-A81D-3C94536D9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80EEF-217B-4C0C-A5B9-1A668A35D4C5}" type="slidenum">
              <a:rPr lang="et-EE" smtClean="0"/>
              <a:t>‹#›</a:t>
            </a:fld>
            <a:endParaRPr lang="et-EE"/>
          </a:p>
        </p:txBody>
      </p:sp>
    </p:spTree>
    <p:extLst>
      <p:ext uri="{BB962C8B-B14F-4D97-AF65-F5344CB8AC3E}">
        <p14:creationId xmlns:p14="http://schemas.microsoft.com/office/powerpoint/2010/main" val="384851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F00B-BA7F-6FB0-082E-1EB68A0F964C}"/>
              </a:ext>
            </a:extLst>
          </p:cNvPr>
          <p:cNvSpPr>
            <a:spLocks noGrp="1"/>
          </p:cNvSpPr>
          <p:nvPr>
            <p:ph type="ctrTitle"/>
          </p:nvPr>
        </p:nvSpPr>
        <p:spPr>
          <a:xfrm>
            <a:off x="1524000" y="731745"/>
            <a:ext cx="9144000" cy="2387600"/>
          </a:xfrm>
        </p:spPr>
        <p:txBody>
          <a:bodyPr/>
          <a:lstStyle/>
          <a:p>
            <a:r>
              <a:rPr lang="en-US" dirty="0"/>
              <a:t>Project’s Creative Waves outcomes</a:t>
            </a:r>
            <a:endParaRPr lang="et-EE" dirty="0"/>
          </a:p>
        </p:txBody>
      </p:sp>
      <p:sp>
        <p:nvSpPr>
          <p:cNvPr id="3" name="Subtitle 2">
            <a:extLst>
              <a:ext uri="{FF2B5EF4-FFF2-40B4-BE49-F238E27FC236}">
                <a16:creationId xmlns:a16="http://schemas.microsoft.com/office/drawing/2014/main" id="{89EF77F4-6B26-8F3D-DCBB-3DF75BC7ED9E}"/>
              </a:ext>
            </a:extLst>
          </p:cNvPr>
          <p:cNvSpPr>
            <a:spLocks noGrp="1"/>
          </p:cNvSpPr>
          <p:nvPr>
            <p:ph type="subTitle" idx="1"/>
          </p:nvPr>
        </p:nvSpPr>
        <p:spPr>
          <a:xfrm>
            <a:off x="1595021" y="3119345"/>
            <a:ext cx="9144000" cy="2313788"/>
          </a:xfrm>
        </p:spPr>
        <p:txBody>
          <a:bodyPr>
            <a:normAutofit/>
          </a:bodyPr>
          <a:lstStyle/>
          <a:p>
            <a:endParaRPr lang="en-US" dirty="0"/>
          </a:p>
          <a:p>
            <a:r>
              <a:rPr lang="en-US" dirty="0"/>
              <a:t>Marion </a:t>
            </a:r>
            <a:r>
              <a:rPr lang="en-US" dirty="0" err="1"/>
              <a:t>Ründal</a:t>
            </a:r>
            <a:endParaRPr lang="en-US" dirty="0"/>
          </a:p>
          <a:p>
            <a:r>
              <a:rPr lang="en-US" dirty="0"/>
              <a:t>ENUT</a:t>
            </a:r>
          </a:p>
          <a:p>
            <a:endParaRPr lang="en-US" dirty="0"/>
          </a:p>
          <a:p>
            <a:r>
              <a:rPr lang="en-US" dirty="0"/>
              <a:t>26.09.2022 Gdansk</a:t>
            </a:r>
            <a:endParaRPr lang="et-EE" dirty="0"/>
          </a:p>
        </p:txBody>
      </p:sp>
      <p:sp>
        <p:nvSpPr>
          <p:cNvPr id="6" name="Footer Placeholder 5">
            <a:extLst>
              <a:ext uri="{FF2B5EF4-FFF2-40B4-BE49-F238E27FC236}">
                <a16:creationId xmlns:a16="http://schemas.microsoft.com/office/drawing/2014/main" id="{6E109458-F757-F1EC-EEF8-7F117281D96C}"/>
              </a:ext>
            </a:extLst>
          </p:cNvPr>
          <p:cNvSpPr>
            <a:spLocks noGrp="1"/>
          </p:cNvSpPr>
          <p:nvPr>
            <p:ph type="ftr" sz="quarter" idx="11"/>
          </p:nvPr>
        </p:nvSpPr>
        <p:spPr>
          <a:xfrm>
            <a:off x="4038600" y="5506946"/>
            <a:ext cx="4114800" cy="1214530"/>
          </a:xfrm>
        </p:spPr>
        <p:txBody>
          <a:bodyPr/>
          <a:lstStyle/>
          <a:p>
            <a:endParaRPr lang="et-EE" dirty="0"/>
          </a:p>
        </p:txBody>
      </p:sp>
      <p:pic>
        <p:nvPicPr>
          <p:cNvPr id="5" name="Picture 4">
            <a:extLst>
              <a:ext uri="{FF2B5EF4-FFF2-40B4-BE49-F238E27FC236}">
                <a16:creationId xmlns:a16="http://schemas.microsoft.com/office/drawing/2014/main" id="{94CA5461-DF0C-F9D0-8BB7-B09E16FDD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484" y="3854992"/>
            <a:ext cx="2740158" cy="2752350"/>
          </a:xfrm>
          <a:prstGeom prst="rect">
            <a:avLst/>
          </a:prstGeom>
        </p:spPr>
      </p:pic>
    </p:spTree>
    <p:extLst>
      <p:ext uri="{BB962C8B-B14F-4D97-AF65-F5344CB8AC3E}">
        <p14:creationId xmlns:p14="http://schemas.microsoft.com/office/powerpoint/2010/main" val="195509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4E0-663B-4439-B453-C5C5D4890547}"/>
              </a:ext>
            </a:extLst>
          </p:cNvPr>
          <p:cNvSpPr>
            <a:spLocks noGrp="1"/>
          </p:cNvSpPr>
          <p:nvPr>
            <p:ph type="title"/>
          </p:nvPr>
        </p:nvSpPr>
        <p:spPr>
          <a:xfrm>
            <a:off x="839788" y="457200"/>
            <a:ext cx="6145474" cy="1600200"/>
          </a:xfrm>
        </p:spPr>
        <p:txBody>
          <a:bodyPr>
            <a:normAutofit/>
          </a:bodyPr>
          <a:lstStyle/>
          <a:p>
            <a:r>
              <a:rPr lang="en-US" sz="2800" b="1" dirty="0"/>
              <a:t>What do terms "women power" and "sisterhood" mean to you?</a:t>
            </a:r>
            <a:br>
              <a:rPr lang="en-US" sz="2800" b="1" dirty="0"/>
            </a:br>
            <a:r>
              <a:rPr lang="en-US" sz="2800" b="1" dirty="0"/>
              <a:t>BEFORE</a:t>
            </a:r>
            <a:endParaRPr lang="et-EE" sz="2800" b="1" dirty="0"/>
          </a:p>
        </p:txBody>
      </p:sp>
      <p:sp>
        <p:nvSpPr>
          <p:cNvPr id="4" name="Text Placeholder 3">
            <a:extLst>
              <a:ext uri="{FF2B5EF4-FFF2-40B4-BE49-F238E27FC236}">
                <a16:creationId xmlns:a16="http://schemas.microsoft.com/office/drawing/2014/main" id="{51E56458-530B-85C2-E4E8-04616CC8BB42}"/>
              </a:ext>
            </a:extLst>
          </p:cNvPr>
          <p:cNvSpPr>
            <a:spLocks noGrp="1"/>
          </p:cNvSpPr>
          <p:nvPr>
            <p:ph type="body" sz="half" idx="2"/>
          </p:nvPr>
        </p:nvSpPr>
        <p:spPr>
          <a:xfrm>
            <a:off x="839788" y="2057400"/>
            <a:ext cx="6145474" cy="3811588"/>
          </a:xfrm>
        </p:spPr>
        <p:txBody>
          <a:bodyPr>
            <a:norm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B</a:t>
            </a:r>
            <a:r>
              <a:rPr lang="et-EE" sz="1800" dirty="0" err="1">
                <a:effectLst/>
                <a:latin typeface="Calibri" panose="020F0502020204030204" pitchFamily="34" charset="0"/>
                <a:ea typeface="Calibri" panose="020F0502020204030204" pitchFamily="34" charset="0"/>
              </a:rPr>
              <a:t>ond</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between</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women</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rPr>
              <a:t>Support</a:t>
            </a:r>
          </a:p>
          <a:p>
            <a:pPr marL="285750" indent="-285750">
              <a:buFont typeface="Arial" panose="020B0604020202020204" pitchFamily="34" charset="0"/>
              <a:buChar char="•"/>
            </a:pPr>
            <a:r>
              <a:rPr lang="en-US" sz="1800" dirty="0">
                <a:latin typeface="Calibri" panose="020F0502020204030204" pitchFamily="34" charset="0"/>
              </a:rPr>
              <a:t>Relationship</a:t>
            </a:r>
          </a:p>
          <a:p>
            <a:pPr marL="285750" indent="-285750">
              <a:buFont typeface="Arial" panose="020B0604020202020204" pitchFamily="34" charset="0"/>
              <a:buChar char="•"/>
            </a:pPr>
            <a:r>
              <a:rPr lang="en-US" sz="1800" dirty="0">
                <a:latin typeface="Calibri" panose="020F0502020204030204" pitchFamily="34" charset="0"/>
              </a:rPr>
              <a:t>Community</a:t>
            </a:r>
          </a:p>
          <a:p>
            <a:pPr marL="285750" indent="-285750">
              <a:buFont typeface="Arial" panose="020B0604020202020204" pitchFamily="34" charset="0"/>
              <a:buChar char="•"/>
            </a:pPr>
            <a:r>
              <a:rPr lang="en-US" sz="1800" dirty="0">
                <a:latin typeface="Calibri" panose="020F0502020204030204" pitchFamily="34" charset="0"/>
              </a:rPr>
              <a:t>Belonging</a:t>
            </a:r>
          </a:p>
          <a:p>
            <a:pPr marL="285750" indent="-285750">
              <a:buFont typeface="Arial" panose="020B0604020202020204" pitchFamily="34" charset="0"/>
              <a:buChar char="•"/>
            </a:pPr>
            <a:r>
              <a:rPr lang="en-US" sz="1800" dirty="0">
                <a:latin typeface="Calibri" panose="020F0502020204030204" pitchFamily="34" charset="0"/>
              </a:rPr>
              <a:t>Solidarity</a:t>
            </a:r>
          </a:p>
          <a:p>
            <a:pPr marL="285750" indent="-285750">
              <a:buFont typeface="Arial" panose="020B0604020202020204" pitchFamily="34" charset="0"/>
              <a:buChar char="•"/>
            </a:pPr>
            <a:r>
              <a:rPr lang="en-US" sz="1800" dirty="0">
                <a:latin typeface="Calibri" panose="020F0502020204030204" pitchFamily="34" charset="0"/>
              </a:rPr>
              <a:t>Helping each other</a:t>
            </a:r>
          </a:p>
          <a:p>
            <a:pPr marL="285750" indent="-285750">
              <a:buFont typeface="Arial" panose="020B0604020202020204" pitchFamily="34" charset="0"/>
              <a:buChar char="•"/>
            </a:pPr>
            <a:r>
              <a:rPr lang="en-US" sz="1800" dirty="0">
                <a:latin typeface="Calibri" panose="020F0502020204030204" pitchFamily="34" charset="0"/>
              </a:rPr>
              <a:t>Learning</a:t>
            </a:r>
          </a:p>
          <a:p>
            <a:pPr marL="285750" indent="-285750">
              <a:buFont typeface="Arial" panose="020B0604020202020204" pitchFamily="34" charset="0"/>
              <a:buChar char="•"/>
            </a:pPr>
            <a:endParaRPr lang="et-EE" dirty="0"/>
          </a:p>
        </p:txBody>
      </p:sp>
      <p:sp>
        <p:nvSpPr>
          <p:cNvPr id="5" name="Footer Placeholder 4">
            <a:extLst>
              <a:ext uri="{FF2B5EF4-FFF2-40B4-BE49-F238E27FC236}">
                <a16:creationId xmlns:a16="http://schemas.microsoft.com/office/drawing/2014/main" id="{F071002B-3454-F7B0-570D-468DE8CBD69D}"/>
              </a:ext>
            </a:extLst>
          </p:cNvPr>
          <p:cNvSpPr>
            <a:spLocks noGrp="1"/>
          </p:cNvSpPr>
          <p:nvPr>
            <p:ph type="ftr" sz="quarter" idx="11"/>
          </p:nvPr>
        </p:nvSpPr>
        <p:spPr>
          <a:xfrm>
            <a:off x="4038600" y="6202838"/>
            <a:ext cx="4114800" cy="518638"/>
          </a:xfrm>
        </p:spPr>
        <p:txBody>
          <a:bodyPr/>
          <a:lstStyle/>
          <a:p>
            <a:r>
              <a:rPr lang="en-US" dirty="0">
                <a:solidFill>
                  <a:schemeClr val="tx1"/>
                </a:solidFill>
              </a:rPr>
              <a:t>I’ve always believed that one woman’s success can only help another woman’s success.</a:t>
            </a:r>
          </a:p>
          <a:p>
            <a:r>
              <a:rPr lang="en-US" i="1" dirty="0">
                <a:solidFill>
                  <a:schemeClr val="tx1"/>
                </a:solidFill>
              </a:rPr>
              <a:t>Gloria Vanderbilt</a:t>
            </a:r>
            <a:endParaRPr lang="et-EE" i="1" dirty="0">
              <a:solidFill>
                <a:schemeClr val="tx1"/>
              </a:solidFill>
            </a:endParaRPr>
          </a:p>
        </p:txBody>
      </p:sp>
      <p:pic>
        <p:nvPicPr>
          <p:cNvPr id="11" name="Picture Placeholder 10">
            <a:extLst>
              <a:ext uri="{FF2B5EF4-FFF2-40B4-BE49-F238E27FC236}">
                <a16:creationId xmlns:a16="http://schemas.microsoft.com/office/drawing/2014/main" id="{7BE50A20-255D-73A5-BECF-8198AAED742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9532" r="9532"/>
          <a:stretch>
            <a:fillRect/>
          </a:stretch>
        </p:blipFill>
        <p:spPr>
          <a:xfrm>
            <a:off x="6096000" y="987425"/>
            <a:ext cx="5259388" cy="4873625"/>
          </a:xfrm>
        </p:spPr>
      </p:pic>
    </p:spTree>
    <p:extLst>
      <p:ext uri="{BB962C8B-B14F-4D97-AF65-F5344CB8AC3E}">
        <p14:creationId xmlns:p14="http://schemas.microsoft.com/office/powerpoint/2010/main" val="343710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4E0-663B-4439-B453-C5C5D4890547}"/>
              </a:ext>
            </a:extLst>
          </p:cNvPr>
          <p:cNvSpPr>
            <a:spLocks noGrp="1"/>
          </p:cNvSpPr>
          <p:nvPr>
            <p:ph type="title"/>
          </p:nvPr>
        </p:nvSpPr>
        <p:spPr>
          <a:xfrm>
            <a:off x="839788" y="457200"/>
            <a:ext cx="6145474" cy="1600200"/>
          </a:xfrm>
        </p:spPr>
        <p:txBody>
          <a:bodyPr>
            <a:normAutofit/>
          </a:bodyPr>
          <a:lstStyle/>
          <a:p>
            <a:r>
              <a:rPr lang="en-US" sz="2800" b="1" dirty="0"/>
              <a:t>What do terms "women power" and "sisterhood" mean to you?</a:t>
            </a:r>
            <a:br>
              <a:rPr lang="en-US" sz="2800" b="1" dirty="0"/>
            </a:br>
            <a:r>
              <a:rPr lang="en-US" sz="2800" b="1" dirty="0"/>
              <a:t>AFTER</a:t>
            </a:r>
            <a:endParaRPr lang="et-EE" sz="2800" b="1" dirty="0"/>
          </a:p>
        </p:txBody>
      </p:sp>
      <p:pic>
        <p:nvPicPr>
          <p:cNvPr id="7" name="Picture Placeholder 6">
            <a:extLst>
              <a:ext uri="{FF2B5EF4-FFF2-40B4-BE49-F238E27FC236}">
                <a16:creationId xmlns:a16="http://schemas.microsoft.com/office/drawing/2014/main" id="{88170C2A-53CE-8200-58A6-23ADCA2DFC6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7" r="227"/>
          <a:stretch>
            <a:fillRect/>
          </a:stretch>
        </p:blipFill>
        <p:spPr>
          <a:xfrm rot="5400000">
            <a:off x="7081838" y="1587500"/>
            <a:ext cx="4873625" cy="3671888"/>
          </a:xfrm>
        </p:spPr>
      </p:pic>
      <p:sp>
        <p:nvSpPr>
          <p:cNvPr id="4" name="Text Placeholder 3">
            <a:extLst>
              <a:ext uri="{FF2B5EF4-FFF2-40B4-BE49-F238E27FC236}">
                <a16:creationId xmlns:a16="http://schemas.microsoft.com/office/drawing/2014/main" id="{51E56458-530B-85C2-E4E8-04616CC8BB42}"/>
              </a:ext>
            </a:extLst>
          </p:cNvPr>
          <p:cNvSpPr>
            <a:spLocks noGrp="1"/>
          </p:cNvSpPr>
          <p:nvPr>
            <p:ph type="body" sz="half" idx="2"/>
          </p:nvPr>
        </p:nvSpPr>
        <p:spPr>
          <a:xfrm>
            <a:off x="839788" y="2057400"/>
            <a:ext cx="6145474" cy="3811588"/>
          </a:xfrm>
        </p:spPr>
        <p:txBody>
          <a:bodyPr>
            <a:norm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T</a:t>
            </a:r>
            <a:r>
              <a:rPr lang="en-US" sz="1800" dirty="0">
                <a:effectLst/>
                <a:latin typeface="Calibri" panose="020F0502020204030204" pitchFamily="34" charset="0"/>
                <a:ea typeface="Calibri" panose="020F0502020204030204" pitchFamily="34" charset="0"/>
              </a:rPr>
              <a:t>he feeling that being together we can do great things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W</a:t>
            </a:r>
            <a:r>
              <a:rPr lang="en-US" sz="1800" dirty="0">
                <a:effectLst/>
                <a:latin typeface="Calibri" panose="020F0502020204030204" pitchFamily="34" charset="0"/>
                <a:ea typeface="Calibri" panose="020F0502020204030204" pitchFamily="34" charset="0"/>
              </a:rPr>
              <a:t>omen develop special bonds while acting together</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trong emotional bond</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P</a:t>
            </a:r>
            <a:r>
              <a:rPr lang="en-US" sz="1800" dirty="0">
                <a:effectLst/>
                <a:latin typeface="Calibri" panose="020F0502020204030204" pitchFamily="34" charset="0"/>
                <a:ea typeface="Calibri" panose="020F0502020204030204" pitchFamily="34" charset="0"/>
              </a:rPr>
              <a:t>ower women feel when they work together</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elf-realization</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Strength and creativity</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Contact and development</a:t>
            </a:r>
          </a:p>
          <a:p>
            <a:pPr marL="285750" indent="-285750">
              <a:buFont typeface="Arial" panose="020B0604020202020204" pitchFamily="34" charset="0"/>
              <a:buChar char="•"/>
            </a:pPr>
            <a:endParaRPr lang="en-US" sz="1800" dirty="0">
              <a:latin typeface="Calibri" panose="020F0502020204030204" pitchFamily="34" charset="0"/>
            </a:endParaRPr>
          </a:p>
          <a:p>
            <a:r>
              <a:rPr lang="en-US" sz="1800" dirty="0">
                <a:effectLst/>
                <a:latin typeface="Calibri" panose="020F0502020204030204" pitchFamily="34" charset="0"/>
                <a:ea typeface="Calibri" panose="020F0502020204030204" pitchFamily="34" charset="0"/>
              </a:rPr>
              <a:t>Women's strength flows from relationships with other women</a:t>
            </a:r>
            <a:endParaRPr lang="et-EE" dirty="0"/>
          </a:p>
        </p:txBody>
      </p:sp>
      <p:sp>
        <p:nvSpPr>
          <p:cNvPr id="5" name="Footer Placeholder 4">
            <a:extLst>
              <a:ext uri="{FF2B5EF4-FFF2-40B4-BE49-F238E27FC236}">
                <a16:creationId xmlns:a16="http://schemas.microsoft.com/office/drawing/2014/main" id="{F071002B-3454-F7B0-570D-468DE8CBD69D}"/>
              </a:ext>
            </a:extLst>
          </p:cNvPr>
          <p:cNvSpPr>
            <a:spLocks noGrp="1"/>
          </p:cNvSpPr>
          <p:nvPr>
            <p:ph type="ftr" sz="quarter" idx="11"/>
          </p:nvPr>
        </p:nvSpPr>
        <p:spPr>
          <a:xfrm>
            <a:off x="4038600" y="6202838"/>
            <a:ext cx="4114800" cy="518638"/>
          </a:xfrm>
        </p:spPr>
        <p:txBody>
          <a:bodyPr/>
          <a:lstStyle/>
          <a:p>
            <a:r>
              <a:rPr lang="en-US" dirty="0">
                <a:solidFill>
                  <a:schemeClr val="tx1"/>
                </a:solidFill>
              </a:rPr>
              <a:t>If you want to go fast, go alone. If you want to go far, go together.</a:t>
            </a:r>
          </a:p>
          <a:p>
            <a:r>
              <a:rPr lang="en-US" i="1" dirty="0">
                <a:solidFill>
                  <a:schemeClr val="tx1"/>
                </a:solidFill>
              </a:rPr>
              <a:t>African proverb</a:t>
            </a:r>
            <a:endParaRPr lang="et-EE" i="1" dirty="0">
              <a:solidFill>
                <a:schemeClr val="tx1"/>
              </a:solidFill>
            </a:endParaRPr>
          </a:p>
        </p:txBody>
      </p:sp>
    </p:spTree>
    <p:extLst>
      <p:ext uri="{BB962C8B-B14F-4D97-AF65-F5344CB8AC3E}">
        <p14:creationId xmlns:p14="http://schemas.microsoft.com/office/powerpoint/2010/main" val="290334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E0AD-D0DE-4BCF-AB65-3F261502D9E2}"/>
              </a:ext>
            </a:extLst>
          </p:cNvPr>
          <p:cNvSpPr>
            <a:spLocks noGrp="1"/>
          </p:cNvSpPr>
          <p:nvPr>
            <p:ph type="title"/>
          </p:nvPr>
        </p:nvSpPr>
        <p:spPr/>
        <p:txBody>
          <a:bodyPr/>
          <a:lstStyle/>
          <a:p>
            <a:pPr algn="ctr"/>
            <a:r>
              <a:rPr lang="en-US" dirty="0"/>
              <a:t>Results</a:t>
            </a:r>
            <a:endParaRPr lang="et-EE" dirty="0"/>
          </a:p>
        </p:txBody>
      </p:sp>
      <p:sp>
        <p:nvSpPr>
          <p:cNvPr id="3" name="Text Placeholder 2">
            <a:extLst>
              <a:ext uri="{FF2B5EF4-FFF2-40B4-BE49-F238E27FC236}">
                <a16:creationId xmlns:a16="http://schemas.microsoft.com/office/drawing/2014/main" id="{BD076F03-18C2-42B9-18DE-98251E11EE74}"/>
              </a:ext>
            </a:extLst>
          </p:cNvPr>
          <p:cNvSpPr>
            <a:spLocks noGrp="1"/>
          </p:cNvSpPr>
          <p:nvPr>
            <p:ph type="body" idx="1"/>
          </p:nvPr>
        </p:nvSpPr>
        <p:spPr>
          <a:xfrm>
            <a:off x="831850" y="4562475"/>
            <a:ext cx="10515600" cy="1500187"/>
          </a:xfrm>
        </p:spPr>
        <p:txBody>
          <a:bodyPr/>
          <a:lstStyle/>
          <a:p>
            <a:pPr algn="ctr"/>
            <a:r>
              <a:rPr lang="en-US" dirty="0"/>
              <a:t>Partners</a:t>
            </a:r>
            <a:endParaRPr lang="et-EE" dirty="0"/>
          </a:p>
        </p:txBody>
      </p:sp>
      <p:sp>
        <p:nvSpPr>
          <p:cNvPr id="4" name="Footer Placeholder 3">
            <a:extLst>
              <a:ext uri="{FF2B5EF4-FFF2-40B4-BE49-F238E27FC236}">
                <a16:creationId xmlns:a16="http://schemas.microsoft.com/office/drawing/2014/main" id="{67AC99D3-2D82-060B-516E-D3D5460D70C5}"/>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30294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3762-3AD3-33AB-C898-1615A2698F6B}"/>
              </a:ext>
            </a:extLst>
          </p:cNvPr>
          <p:cNvSpPr>
            <a:spLocks noGrp="1"/>
          </p:cNvSpPr>
          <p:nvPr>
            <p:ph type="title"/>
          </p:nvPr>
        </p:nvSpPr>
        <p:spPr>
          <a:xfrm>
            <a:off x="839788" y="457200"/>
            <a:ext cx="6220888" cy="1600200"/>
          </a:xfrm>
        </p:spPr>
        <p:txBody>
          <a:bodyPr>
            <a:normAutofit/>
          </a:bodyPr>
          <a:lstStyle/>
          <a:p>
            <a:r>
              <a:rPr lang="en-US" sz="4000" b="1" dirty="0"/>
              <a:t>Progress of the project</a:t>
            </a:r>
            <a:endParaRPr lang="et-EE" sz="4000" b="1" dirty="0"/>
          </a:p>
        </p:txBody>
      </p:sp>
      <p:sp>
        <p:nvSpPr>
          <p:cNvPr id="3" name="Picture Placeholder 2">
            <a:extLst>
              <a:ext uri="{FF2B5EF4-FFF2-40B4-BE49-F238E27FC236}">
                <a16:creationId xmlns:a16="http://schemas.microsoft.com/office/drawing/2014/main" id="{2EF69B18-BFA2-F751-93FB-EC0CB2F796CA}"/>
              </a:ext>
            </a:extLst>
          </p:cNvPr>
          <p:cNvSpPr>
            <a:spLocks noGrp="1"/>
          </p:cNvSpPr>
          <p:nvPr>
            <p:ph type="pic" idx="1"/>
          </p:nvPr>
        </p:nvSpPr>
        <p:spPr>
          <a:xfrm>
            <a:off x="7843100" y="992187"/>
            <a:ext cx="3813945" cy="4777017"/>
          </a:xfrm>
        </p:spPr>
      </p:sp>
      <p:sp>
        <p:nvSpPr>
          <p:cNvPr id="4" name="Text Placeholder 3">
            <a:extLst>
              <a:ext uri="{FF2B5EF4-FFF2-40B4-BE49-F238E27FC236}">
                <a16:creationId xmlns:a16="http://schemas.microsoft.com/office/drawing/2014/main" id="{2E989C28-86BE-0EF4-834B-B74D1C3F8108}"/>
              </a:ext>
            </a:extLst>
          </p:cNvPr>
          <p:cNvSpPr>
            <a:spLocks noGrp="1"/>
          </p:cNvSpPr>
          <p:nvPr>
            <p:ph type="body" sz="half" idx="2"/>
          </p:nvPr>
        </p:nvSpPr>
        <p:spPr>
          <a:xfrm>
            <a:off x="839788" y="2057400"/>
            <a:ext cx="6220888" cy="3711804"/>
          </a:xfrm>
        </p:spPr>
        <p:txBody>
          <a:bodyPr>
            <a:normAutofit fontScale="92500" lnSpcReduction="10000"/>
          </a:bodyPr>
          <a:lstStyle/>
          <a:p>
            <a:r>
              <a:rPr lang="en-US" dirty="0"/>
              <a:t>Covid-19</a:t>
            </a:r>
          </a:p>
          <a:p>
            <a:pPr marL="285750" indent="-285750">
              <a:buFont typeface="Arial" panose="020B0604020202020204" pitchFamily="34" charset="0"/>
              <a:buChar char="•"/>
            </a:pPr>
            <a:r>
              <a:rPr lang="en-US" dirty="0"/>
              <a:t>Harder to find participants</a:t>
            </a:r>
          </a:p>
          <a:p>
            <a:pPr marL="285750" indent="-285750">
              <a:buFont typeface="Arial" panose="020B0604020202020204" pitchFamily="34" charset="0"/>
              <a:buChar char="•"/>
            </a:pPr>
            <a:r>
              <a:rPr lang="en-US" dirty="0"/>
              <a:t>Affected schedule</a:t>
            </a:r>
          </a:p>
          <a:p>
            <a:pPr marL="285750" indent="-285750">
              <a:buFont typeface="Arial" panose="020B0604020202020204" pitchFamily="34" charset="0"/>
              <a:buChar char="•"/>
            </a:pPr>
            <a:r>
              <a:rPr lang="en-US" dirty="0"/>
              <a:t>Support from partners</a:t>
            </a:r>
          </a:p>
          <a:p>
            <a:pPr marL="285750" indent="-285750">
              <a:buFont typeface="Arial" panose="020B0604020202020204" pitchFamily="34" charset="0"/>
              <a:buChar char="•"/>
            </a:pPr>
            <a:r>
              <a:rPr lang="en-US" dirty="0"/>
              <a:t>After awhile participants forgot about Covid, main purpose was to come together</a:t>
            </a:r>
            <a:r>
              <a:rPr lang="en-US" sz="1800" dirty="0">
                <a:latin typeface="Calibri" panose="020F0502020204030204" pitchFamily="34" charset="0"/>
              </a:rPr>
              <a:t>, t</a:t>
            </a:r>
            <a:r>
              <a:rPr lang="et-EE" sz="1800" dirty="0">
                <a:effectLst/>
                <a:latin typeface="Calibri" panose="020F0502020204030204" pitchFamily="34" charset="0"/>
                <a:ea typeface="Calibri" panose="020F0502020204030204" pitchFamily="34" charset="0"/>
              </a:rPr>
              <a:t>o </a:t>
            </a:r>
            <a:r>
              <a:rPr lang="et-EE" sz="1800" dirty="0" err="1">
                <a:effectLst/>
                <a:latin typeface="Calibri" panose="020F0502020204030204" pitchFamily="34" charset="0"/>
                <a:ea typeface="Calibri" panose="020F0502020204030204" pitchFamily="34" charset="0"/>
              </a:rPr>
              <a:t>gain</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knowledege</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to</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learn</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to</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participate</a:t>
            </a:r>
            <a:r>
              <a:rPr lang="et-EE" sz="1800" dirty="0">
                <a:effectLst/>
                <a:latin typeface="Calibri" panose="020F0502020204030204" pitchFamily="34" charset="0"/>
                <a:ea typeface="Calibri" panose="020F0502020204030204" pitchFamily="34" charset="0"/>
              </a:rPr>
              <a:t> in </a:t>
            </a:r>
            <a:r>
              <a:rPr lang="et-EE" sz="1800" dirty="0" err="1">
                <a:effectLst/>
                <a:latin typeface="Calibri" panose="020F0502020204030204" pitchFamily="34" charset="0"/>
                <a:ea typeface="Calibri" panose="020F0502020204030204" pitchFamily="34" charset="0"/>
              </a:rPr>
              <a:t>social</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connection</a:t>
            </a:r>
            <a:r>
              <a:rPr lang="et-EE" sz="1800" dirty="0">
                <a:effectLst/>
                <a:latin typeface="Calibri" panose="020F0502020204030204" pitchFamily="34" charset="0"/>
                <a:ea typeface="Calibri" panose="020F0502020204030204" pitchFamily="34" charset="0"/>
              </a:rPr>
              <a:t> – </a:t>
            </a:r>
            <a:r>
              <a:rPr lang="et-EE" sz="1800" dirty="0" err="1">
                <a:effectLst/>
                <a:latin typeface="Calibri" panose="020F0502020204030204" pitchFamily="34" charset="0"/>
                <a:ea typeface="Calibri" panose="020F0502020204030204" pitchFamily="34" charset="0"/>
              </a:rPr>
              <a:t>it</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was</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fun</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to</a:t>
            </a:r>
            <a:r>
              <a:rPr lang="et-EE" sz="1800" dirty="0">
                <a:effectLst/>
                <a:latin typeface="Calibri" panose="020F0502020204030204" pitchFamily="34" charset="0"/>
                <a:ea typeface="Calibri" panose="020F0502020204030204" pitchFamily="34" charset="0"/>
              </a:rPr>
              <a:t> do </a:t>
            </a:r>
            <a:r>
              <a:rPr lang="en-US" sz="1800" dirty="0">
                <a:effectLst/>
                <a:latin typeface="Calibri" panose="020F0502020204030204" pitchFamily="34" charset="0"/>
                <a:ea typeface="Calibri" panose="020F0502020204030204" pitchFamily="34" charset="0"/>
              </a:rPr>
              <a:t>something</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new</a:t>
            </a:r>
            <a:r>
              <a:rPr lang="et-EE" sz="1800" dirty="0">
                <a:effectLst/>
                <a:latin typeface="Calibri" panose="020F0502020204030204" pitchFamily="34" charset="0"/>
                <a:ea typeface="Calibri" panose="020F0502020204030204" pitchFamily="34" charset="0"/>
              </a:rPr>
              <a:t> and </a:t>
            </a:r>
            <a:r>
              <a:rPr lang="et-EE" sz="1800" dirty="0" err="1">
                <a:effectLst/>
                <a:latin typeface="Calibri" panose="020F0502020204030204" pitchFamily="34" charset="0"/>
                <a:ea typeface="Calibri" panose="020F0502020204030204" pitchFamily="34" charset="0"/>
              </a:rPr>
              <a:t>exiting</a:t>
            </a:r>
            <a:endParaRPr lang="en-US" sz="1800" dirty="0">
              <a:effectLst/>
              <a:latin typeface="Calibri" panose="020F0502020204030204" pitchFamily="34" charset="0"/>
              <a:ea typeface="Calibri" panose="020F0502020204030204" pitchFamily="34" charset="0"/>
            </a:endParaRPr>
          </a:p>
          <a:p>
            <a:r>
              <a:rPr lang="en-US" sz="1800" dirty="0">
                <a:latin typeface="Calibri" panose="020F0502020204030204" pitchFamily="34" charset="0"/>
              </a:rPr>
              <a:t>War</a:t>
            </a:r>
          </a:p>
          <a:p>
            <a:pPr marL="285750" indent="-285750">
              <a:buFont typeface="Arial" panose="020B0604020202020204" pitchFamily="34" charset="0"/>
              <a:buChar char="•"/>
            </a:pPr>
            <a:r>
              <a:rPr lang="en-US" sz="1800" dirty="0">
                <a:latin typeface="Calibri" panose="020F0502020204030204" pitchFamily="34" charset="0"/>
              </a:rPr>
              <a:t>Loss of very dedicated project partner</a:t>
            </a:r>
          </a:p>
          <a:p>
            <a:pPr marL="285750" indent="-285750">
              <a:buFont typeface="Arial" panose="020B0604020202020204" pitchFamily="34" charset="0"/>
              <a:buChar char="•"/>
            </a:pPr>
            <a:r>
              <a:rPr lang="en-US" sz="1800" dirty="0">
                <a:latin typeface="Calibri" panose="020F0502020204030204" pitchFamily="34" charset="0"/>
              </a:rPr>
              <a:t>Very emotional situation, lot of tears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can’t sit and cry, let’s concentrate on something else, diverge our mind from this situation.</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t-EE" dirty="0"/>
          </a:p>
        </p:txBody>
      </p:sp>
      <p:sp>
        <p:nvSpPr>
          <p:cNvPr id="5" name="Footer Placeholder 4">
            <a:extLst>
              <a:ext uri="{FF2B5EF4-FFF2-40B4-BE49-F238E27FC236}">
                <a16:creationId xmlns:a16="http://schemas.microsoft.com/office/drawing/2014/main" id="{2F6E5D47-16F0-086A-EE58-B37438E206CF}"/>
              </a:ext>
            </a:extLst>
          </p:cNvPr>
          <p:cNvSpPr>
            <a:spLocks noGrp="1"/>
          </p:cNvSpPr>
          <p:nvPr>
            <p:ph type="ftr" sz="quarter" idx="11"/>
          </p:nvPr>
        </p:nvSpPr>
        <p:spPr>
          <a:xfrm>
            <a:off x="4038600" y="6099142"/>
            <a:ext cx="4114800" cy="622333"/>
          </a:xfrm>
        </p:spPr>
        <p:txBody>
          <a:bodyPr/>
          <a:lstStyle/>
          <a:p>
            <a:r>
              <a:rPr lang="en-US" dirty="0">
                <a:solidFill>
                  <a:schemeClr val="tx1"/>
                </a:solidFill>
              </a:rPr>
              <a:t>There is a special place in hell for women who don’t help other women.</a:t>
            </a:r>
          </a:p>
          <a:p>
            <a:r>
              <a:rPr lang="en-US" i="1" dirty="0">
                <a:solidFill>
                  <a:schemeClr val="tx1"/>
                </a:solidFill>
              </a:rPr>
              <a:t>Madeleine Albright</a:t>
            </a:r>
            <a:endParaRPr lang="et-EE" i="1" dirty="0">
              <a:solidFill>
                <a:schemeClr val="tx1"/>
              </a:solidFill>
            </a:endParaRPr>
          </a:p>
        </p:txBody>
      </p:sp>
    </p:spTree>
    <p:extLst>
      <p:ext uri="{BB962C8B-B14F-4D97-AF65-F5344CB8AC3E}">
        <p14:creationId xmlns:p14="http://schemas.microsoft.com/office/powerpoint/2010/main" val="130473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61DE-C74B-9C69-651E-3419719EBC89}"/>
              </a:ext>
            </a:extLst>
          </p:cNvPr>
          <p:cNvSpPr>
            <a:spLocks noGrp="1"/>
          </p:cNvSpPr>
          <p:nvPr>
            <p:ph type="title"/>
          </p:nvPr>
        </p:nvSpPr>
        <p:spPr>
          <a:xfrm>
            <a:off x="839788" y="457200"/>
            <a:ext cx="5768402" cy="1600200"/>
          </a:xfrm>
        </p:spPr>
        <p:txBody>
          <a:bodyPr>
            <a:normAutofit/>
          </a:bodyPr>
          <a:lstStyle/>
          <a:p>
            <a:r>
              <a:rPr lang="et-EE" sz="2400" b="1" dirty="0" err="1">
                <a:effectLst/>
                <a:latin typeface="Calibri" panose="020F0502020204030204" pitchFamily="34" charset="0"/>
                <a:ea typeface="Calibri" panose="020F0502020204030204" pitchFamily="34" charset="0"/>
                <a:cs typeface="Calibri" panose="020F0502020204030204" pitchFamily="34" charset="0"/>
              </a:rPr>
              <a:t>Were</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you</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satisfied</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with</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the</a:t>
            </a:r>
            <a:r>
              <a:rPr lang="et-EE" sz="2400" b="1" dirty="0">
                <a:effectLst/>
                <a:latin typeface="Calibri" panose="020F0502020204030204" pitchFamily="34" charset="0"/>
                <a:ea typeface="Calibri" panose="020F0502020204030204" pitchFamily="34" charset="0"/>
                <a:cs typeface="Calibri" panose="020F0502020204030204" pitchFamily="34" charset="0"/>
              </a:rPr>
              <a:t> progress of </a:t>
            </a:r>
            <a:r>
              <a:rPr lang="et-EE" sz="2400" b="1" dirty="0" err="1">
                <a:effectLst/>
                <a:latin typeface="Calibri" panose="020F0502020204030204" pitchFamily="34" charset="0"/>
                <a:ea typeface="Calibri" panose="020F0502020204030204" pitchFamily="34" charset="0"/>
                <a:cs typeface="Calibri" panose="020F0502020204030204" pitchFamily="34" charset="0"/>
              </a:rPr>
              <a:t>your</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participants</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What</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were</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the</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difficult</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moments</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working</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with</a:t>
            </a:r>
            <a:r>
              <a:rPr lang="et-EE" sz="2400" b="1" dirty="0">
                <a:effectLst/>
                <a:latin typeface="Calibri" panose="020F0502020204030204" pitchFamily="34" charset="0"/>
                <a:ea typeface="Calibri" panose="020F0502020204030204" pitchFamily="34" charset="0"/>
                <a:cs typeface="Calibri" panose="020F0502020204030204" pitchFamily="34" charset="0"/>
              </a:rPr>
              <a:t> </a:t>
            </a:r>
            <a:r>
              <a:rPr lang="et-EE" sz="2400" b="1" dirty="0" err="1">
                <a:effectLst/>
                <a:latin typeface="Calibri" panose="020F0502020204030204" pitchFamily="34" charset="0"/>
                <a:ea typeface="Calibri" panose="020F0502020204030204" pitchFamily="34" charset="0"/>
                <a:cs typeface="Calibri" panose="020F0502020204030204" pitchFamily="34" charset="0"/>
              </a:rPr>
              <a:t>them</a:t>
            </a:r>
            <a:r>
              <a:rPr lang="et-EE" sz="2400" b="1" dirty="0">
                <a:effectLst/>
                <a:latin typeface="Calibri" panose="020F0502020204030204" pitchFamily="34" charset="0"/>
                <a:ea typeface="Calibri" panose="020F0502020204030204" pitchFamily="34" charset="0"/>
                <a:cs typeface="Calibri" panose="020F0502020204030204" pitchFamily="34" charset="0"/>
              </a:rPr>
              <a:t>?</a:t>
            </a:r>
            <a:endParaRPr lang="et-EE" sz="2400" dirty="0"/>
          </a:p>
        </p:txBody>
      </p:sp>
      <p:sp>
        <p:nvSpPr>
          <p:cNvPr id="3" name="Picture Placeholder 2">
            <a:extLst>
              <a:ext uri="{FF2B5EF4-FFF2-40B4-BE49-F238E27FC236}">
                <a16:creationId xmlns:a16="http://schemas.microsoft.com/office/drawing/2014/main" id="{B319F00C-314F-D85A-37CF-6D089617BA78}"/>
              </a:ext>
            </a:extLst>
          </p:cNvPr>
          <p:cNvSpPr>
            <a:spLocks noGrp="1"/>
          </p:cNvSpPr>
          <p:nvPr>
            <p:ph type="pic" idx="1"/>
          </p:nvPr>
        </p:nvSpPr>
        <p:spPr>
          <a:xfrm>
            <a:off x="7334054" y="987426"/>
            <a:ext cx="4021334" cy="4602670"/>
          </a:xfrm>
        </p:spPr>
      </p:sp>
      <p:sp>
        <p:nvSpPr>
          <p:cNvPr id="4" name="Text Placeholder 3">
            <a:extLst>
              <a:ext uri="{FF2B5EF4-FFF2-40B4-BE49-F238E27FC236}">
                <a16:creationId xmlns:a16="http://schemas.microsoft.com/office/drawing/2014/main" id="{51D12A4E-55A2-1FF3-2C9B-63882F096DFE}"/>
              </a:ext>
            </a:extLst>
          </p:cNvPr>
          <p:cNvSpPr>
            <a:spLocks noGrp="1"/>
          </p:cNvSpPr>
          <p:nvPr>
            <p:ph type="body" sz="half" idx="2"/>
          </p:nvPr>
        </p:nvSpPr>
        <p:spPr>
          <a:xfrm>
            <a:off x="839788" y="2057400"/>
            <a:ext cx="5768402" cy="3811588"/>
          </a:xfrm>
        </p:spPr>
        <p:txBody>
          <a:bodyPr/>
          <a:lstStyle/>
          <a:p>
            <a:pPr marL="285750" indent="-285750">
              <a:buFont typeface="Arial" panose="020B0604020202020204" pitchFamily="34" charset="0"/>
              <a:buChar char="•"/>
            </a:pPr>
            <a:r>
              <a:rPr lang="et-EE" sz="1800" dirty="0" err="1">
                <a:effectLst/>
                <a:latin typeface="Calibri" panose="020F0502020204030204" pitchFamily="34" charset="0"/>
                <a:ea typeface="Calibri" panose="020F0502020204030204" pitchFamily="34" charset="0"/>
              </a:rPr>
              <a:t>We</a:t>
            </a:r>
            <a:r>
              <a:rPr lang="et-EE" sz="1800" dirty="0">
                <a:effectLst/>
                <a:latin typeface="Calibri" panose="020F0502020204030204" pitchFamily="34" charset="0"/>
                <a:ea typeface="Calibri" panose="020F0502020204030204" pitchFamily="34" charset="0"/>
              </a:rPr>
              <a:t> are </a:t>
            </a:r>
            <a:r>
              <a:rPr lang="et-EE" sz="1800" dirty="0" err="1">
                <a:effectLst/>
                <a:latin typeface="Calibri" panose="020F0502020204030204" pitchFamily="34" charset="0"/>
                <a:ea typeface="Calibri" panose="020F0502020204030204" pitchFamily="34" charset="0"/>
              </a:rPr>
              <a:t>happy</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with</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them</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such</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an</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engaged</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group</a:t>
            </a:r>
            <a:endParaRPr lang="en-US"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Participants had motivation, were interested</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L</a:t>
            </a:r>
            <a:r>
              <a:rPr lang="et-EE" sz="1800" dirty="0" err="1">
                <a:effectLst/>
                <a:latin typeface="Calibri" panose="020F0502020204030204" pitchFamily="34" charset="0"/>
                <a:ea typeface="Calibri" panose="020F0502020204030204" pitchFamily="34" charset="0"/>
              </a:rPr>
              <a:t>earning</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from</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eachother</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They lacked courage and believing in themselves, we provided self-esteem</a:t>
            </a:r>
            <a:endParaRPr lang="en-US"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rPr>
              <a:t>At first afraid of digital side, but all contributed, helped </a:t>
            </a:r>
            <a:r>
              <a:rPr lang="en-US" sz="1800" dirty="0" err="1">
                <a:latin typeface="Calibri" panose="020F0502020204030204" pitchFamily="34" charset="0"/>
              </a:rPr>
              <a:t>eacother</a:t>
            </a:r>
            <a:endParaRPr lang="en-US" sz="1800" dirty="0">
              <a:latin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They discovered different ways of doing things</a:t>
            </a:r>
            <a:endParaRPr lang="et-EE" dirty="0"/>
          </a:p>
        </p:txBody>
      </p:sp>
      <p:sp>
        <p:nvSpPr>
          <p:cNvPr id="5" name="Footer Placeholder 4">
            <a:extLst>
              <a:ext uri="{FF2B5EF4-FFF2-40B4-BE49-F238E27FC236}">
                <a16:creationId xmlns:a16="http://schemas.microsoft.com/office/drawing/2014/main" id="{7CAC8D82-96E9-D0BA-D148-6773F4FC6EBF}"/>
              </a:ext>
            </a:extLst>
          </p:cNvPr>
          <p:cNvSpPr>
            <a:spLocks noGrp="1"/>
          </p:cNvSpPr>
          <p:nvPr>
            <p:ph type="ftr" sz="quarter" idx="11"/>
          </p:nvPr>
        </p:nvSpPr>
        <p:spPr>
          <a:xfrm>
            <a:off x="4038600" y="6183984"/>
            <a:ext cx="4114800" cy="537491"/>
          </a:xfrm>
        </p:spPr>
        <p:txBody>
          <a:bodyPr/>
          <a:lstStyle/>
          <a:p>
            <a:r>
              <a:rPr lang="en-US" dirty="0">
                <a:solidFill>
                  <a:schemeClr val="tx1"/>
                </a:solidFill>
              </a:rPr>
              <a:t>Behind every successful woman is a tribe of other successful women who have her back.</a:t>
            </a:r>
          </a:p>
          <a:p>
            <a:r>
              <a:rPr lang="en-US" i="1" dirty="0">
                <a:solidFill>
                  <a:schemeClr val="tx1"/>
                </a:solidFill>
              </a:rPr>
              <a:t>Anonymous</a:t>
            </a:r>
            <a:endParaRPr lang="et-EE" i="1" dirty="0">
              <a:solidFill>
                <a:schemeClr val="tx1"/>
              </a:solidFill>
            </a:endParaRPr>
          </a:p>
        </p:txBody>
      </p:sp>
    </p:spTree>
    <p:extLst>
      <p:ext uri="{BB962C8B-B14F-4D97-AF65-F5344CB8AC3E}">
        <p14:creationId xmlns:p14="http://schemas.microsoft.com/office/powerpoint/2010/main" val="148737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61DE-C74B-9C69-651E-3419719EBC89}"/>
              </a:ext>
            </a:extLst>
          </p:cNvPr>
          <p:cNvSpPr>
            <a:spLocks noGrp="1"/>
          </p:cNvSpPr>
          <p:nvPr>
            <p:ph type="title"/>
          </p:nvPr>
        </p:nvSpPr>
        <p:spPr>
          <a:xfrm>
            <a:off x="839788" y="457200"/>
            <a:ext cx="5768402" cy="1600200"/>
          </a:xfrm>
        </p:spPr>
        <p:txBody>
          <a:bodyPr>
            <a:normAutofit/>
          </a:bodyPr>
          <a:lstStyle/>
          <a:p>
            <a:r>
              <a:rPr lang="et-EE" sz="2800" b="1" dirty="0" err="1">
                <a:effectLst/>
                <a:latin typeface="Calibri" panose="020F0502020204030204" pitchFamily="34" charset="0"/>
                <a:ea typeface="Calibri" panose="020F0502020204030204" pitchFamily="34" charset="0"/>
                <a:cs typeface="Calibri" panose="020F0502020204030204" pitchFamily="34" charset="0"/>
              </a:rPr>
              <a:t>Has</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the</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project</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helped</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to</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better</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understand</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the</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aspect</a:t>
            </a:r>
            <a:r>
              <a:rPr lang="et-EE" sz="2800" b="1" dirty="0">
                <a:effectLst/>
                <a:latin typeface="Calibri" panose="020F0502020204030204" pitchFamily="34" charset="0"/>
                <a:ea typeface="Calibri" panose="020F0502020204030204" pitchFamily="34" charset="0"/>
                <a:cs typeface="Calibri" panose="020F0502020204030204" pitchFamily="34" charset="0"/>
              </a:rPr>
              <a:t> of </a:t>
            </a:r>
            <a:r>
              <a:rPr lang="et-EE" sz="2800" b="1" dirty="0" err="1">
                <a:effectLst/>
                <a:latin typeface="Calibri" panose="020F0502020204030204" pitchFamily="34" charset="0"/>
                <a:ea typeface="Calibri" panose="020F0502020204030204" pitchFamily="34" charset="0"/>
                <a:cs typeface="Calibri" panose="020F0502020204030204" pitchFamily="34" charset="0"/>
              </a:rPr>
              <a:t>gender</a:t>
            </a:r>
            <a:r>
              <a:rPr lang="et-EE" sz="2800" b="1" dirty="0">
                <a:effectLst/>
                <a:latin typeface="Calibri" panose="020F0502020204030204" pitchFamily="34" charset="0"/>
                <a:ea typeface="Calibri" panose="020F0502020204030204" pitchFamily="34" charset="0"/>
                <a:cs typeface="Calibri" panose="020F0502020204030204" pitchFamily="34" charset="0"/>
              </a:rPr>
              <a:t> </a:t>
            </a:r>
            <a:r>
              <a:rPr lang="et-EE" sz="2800" b="1" dirty="0" err="1">
                <a:effectLst/>
                <a:latin typeface="Calibri" panose="020F0502020204030204" pitchFamily="34" charset="0"/>
                <a:ea typeface="Calibri" panose="020F0502020204030204" pitchFamily="34" charset="0"/>
                <a:cs typeface="Calibri" panose="020F0502020204030204" pitchFamily="34" charset="0"/>
              </a:rPr>
              <a:t>equality</a:t>
            </a:r>
            <a:r>
              <a:rPr lang="en-US" sz="2800" b="1" dirty="0">
                <a:latin typeface="Calibri" panose="020F0502020204030204" pitchFamily="34" charset="0"/>
                <a:ea typeface="Calibri" panose="020F0502020204030204" pitchFamily="34" charset="0"/>
                <a:cs typeface="Times New Roman" panose="02020603050405020304" pitchFamily="18" charset="0"/>
              </a:rPr>
              <a:t>?</a:t>
            </a:r>
            <a:endParaRPr lang="et-EE" sz="2800" dirty="0"/>
          </a:p>
        </p:txBody>
      </p:sp>
      <p:sp>
        <p:nvSpPr>
          <p:cNvPr id="3" name="Picture Placeholder 2">
            <a:extLst>
              <a:ext uri="{FF2B5EF4-FFF2-40B4-BE49-F238E27FC236}">
                <a16:creationId xmlns:a16="http://schemas.microsoft.com/office/drawing/2014/main" id="{B319F00C-314F-D85A-37CF-6D089617BA78}"/>
              </a:ext>
            </a:extLst>
          </p:cNvPr>
          <p:cNvSpPr>
            <a:spLocks noGrp="1"/>
          </p:cNvSpPr>
          <p:nvPr>
            <p:ph type="pic" idx="1"/>
          </p:nvPr>
        </p:nvSpPr>
        <p:spPr>
          <a:xfrm>
            <a:off x="7334054" y="987426"/>
            <a:ext cx="4021334" cy="4602670"/>
          </a:xfrm>
        </p:spPr>
      </p:sp>
      <p:sp>
        <p:nvSpPr>
          <p:cNvPr id="4" name="Text Placeholder 3">
            <a:extLst>
              <a:ext uri="{FF2B5EF4-FFF2-40B4-BE49-F238E27FC236}">
                <a16:creationId xmlns:a16="http://schemas.microsoft.com/office/drawing/2014/main" id="{51D12A4E-55A2-1FF3-2C9B-63882F096DFE}"/>
              </a:ext>
            </a:extLst>
          </p:cNvPr>
          <p:cNvSpPr>
            <a:spLocks noGrp="1"/>
          </p:cNvSpPr>
          <p:nvPr>
            <p:ph type="body" sz="half" idx="2"/>
          </p:nvPr>
        </p:nvSpPr>
        <p:spPr>
          <a:xfrm>
            <a:off x="839788" y="2057400"/>
            <a:ext cx="5768402" cy="3811588"/>
          </a:xfrm>
        </p:spPr>
        <p:txBody>
          <a:bodyPr>
            <a:normAutofit lnSpcReduction="10000"/>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have not really discussed it, but the idea was behind everything we were doing</a:t>
            </a:r>
            <a:endParaRPr lang="en-US" dirty="0"/>
          </a:p>
          <a:p>
            <a:pPr marL="285750" indent="-285750">
              <a:buFont typeface="Arial" panose="020B0604020202020204" pitchFamily="34" charset="0"/>
              <a:buChar char="•"/>
            </a:pPr>
            <a:r>
              <a:rPr lang="et-EE" sz="1800" dirty="0" err="1">
                <a:effectLst/>
                <a:latin typeface="Calibri" panose="020F0502020204030204" pitchFamily="34" charset="0"/>
                <a:ea typeface="Calibri" panose="020F0502020204030204" pitchFamily="34" charset="0"/>
              </a:rPr>
              <a:t>Important</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is</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to</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create</a:t>
            </a:r>
            <a:r>
              <a:rPr lang="et-EE" sz="1800" dirty="0">
                <a:effectLst/>
                <a:latin typeface="Calibri" panose="020F0502020204030204" pitchFamily="34" charset="0"/>
                <a:ea typeface="Calibri" panose="020F0502020204030204" pitchFamily="34" charset="0"/>
              </a:rPr>
              <a:t> a </a:t>
            </a:r>
            <a:r>
              <a:rPr lang="et-EE" sz="1800" dirty="0" err="1">
                <a:effectLst/>
                <a:latin typeface="Calibri" panose="020F0502020204030204" pitchFamily="34" charset="0"/>
                <a:ea typeface="Calibri" panose="020F0502020204030204" pitchFamily="34" charset="0"/>
              </a:rPr>
              <a:t>safe</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place</a:t>
            </a:r>
            <a:r>
              <a:rPr lang="et-EE" sz="1800" dirty="0">
                <a:effectLst/>
                <a:latin typeface="Calibri" panose="020F0502020204030204" pitchFamily="34" charset="0"/>
                <a:ea typeface="Calibri" panose="020F0502020204030204" pitchFamily="34" charset="0"/>
              </a:rPr>
              <a:t> and </a:t>
            </a:r>
            <a:r>
              <a:rPr lang="et-EE" sz="1800" dirty="0" err="1">
                <a:effectLst/>
                <a:latin typeface="Calibri" panose="020F0502020204030204" pitchFamily="34" charset="0"/>
                <a:ea typeface="Calibri" panose="020F0502020204030204" pitchFamily="34" charset="0"/>
              </a:rPr>
              <a:t>share</a:t>
            </a:r>
            <a:r>
              <a:rPr lang="et-EE" sz="1800" dirty="0">
                <a:effectLst/>
                <a:latin typeface="Calibri" panose="020F0502020204030204" pitchFamily="34" charset="0"/>
                <a:ea typeface="Calibri" panose="020F0502020204030204" pitchFamily="34" charset="0"/>
              </a:rPr>
              <a:t> </a:t>
            </a:r>
            <a:r>
              <a:rPr lang="et-EE" sz="1800" dirty="0" err="1">
                <a:effectLst/>
                <a:latin typeface="Calibri" panose="020F0502020204030204" pitchFamily="34" charset="0"/>
                <a:ea typeface="Calibri" panose="020F0502020204030204" pitchFamily="34" charset="0"/>
              </a:rPr>
              <a:t>knowledge</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are in process; we are getting more sensitive about that issue</a:t>
            </a:r>
            <a:endParaRPr lang="en-US"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now understand the long chain of women who supported each other and community</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Bravery of everyday, women taught the tradition, upkeeping tradition is very important</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We did not talk about the topic but we provided the strength to women</a:t>
            </a:r>
            <a:endParaRPr lang="en-US"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t-EE" sz="1800" dirty="0" err="1">
                <a:effectLst/>
                <a:latin typeface="Calibri" panose="020F0502020204030204" pitchFamily="34" charset="0"/>
                <a:ea typeface="Calibri" panose="020F0502020204030204" pitchFamily="34" charset="0"/>
                <a:cs typeface="Calibri" panose="020F0502020204030204" pitchFamily="34" charset="0"/>
              </a:rPr>
              <a:t>They</a:t>
            </a:r>
            <a:r>
              <a:rPr lang="et-EE" sz="1800" dirty="0">
                <a:effectLst/>
                <a:latin typeface="Calibri" panose="020F0502020204030204" pitchFamily="34" charset="0"/>
                <a:ea typeface="Calibri" panose="020F0502020204030204" pitchFamily="34" charset="0"/>
                <a:cs typeface="Calibri" panose="020F0502020204030204" pitchFamily="34" charset="0"/>
              </a:rPr>
              <a:t> </a:t>
            </a:r>
            <a:r>
              <a:rPr lang="et-EE" sz="1800" dirty="0" err="1">
                <a:effectLst/>
                <a:latin typeface="Calibri" panose="020F0502020204030204" pitchFamily="34" charset="0"/>
                <a:ea typeface="Calibri" panose="020F0502020204030204" pitchFamily="34" charset="0"/>
                <a:cs typeface="Calibri" panose="020F0502020204030204" pitchFamily="34" charset="0"/>
              </a:rPr>
              <a:t>started</a:t>
            </a:r>
            <a:r>
              <a:rPr lang="et-EE" sz="1800" dirty="0">
                <a:effectLst/>
                <a:latin typeface="Calibri" panose="020F0502020204030204" pitchFamily="34" charset="0"/>
                <a:ea typeface="Calibri" panose="020F0502020204030204" pitchFamily="34" charset="0"/>
                <a:cs typeface="Calibri" panose="020F0502020204030204" pitchFamily="34" charset="0"/>
              </a:rPr>
              <a:t> </a:t>
            </a:r>
            <a:r>
              <a:rPr lang="et-EE" sz="1800" dirty="0" err="1">
                <a:effectLst/>
                <a:latin typeface="Calibri" panose="020F0502020204030204" pitchFamily="34" charset="0"/>
                <a:ea typeface="Calibri" panose="020F0502020204030204" pitchFamily="34" charset="0"/>
                <a:cs typeface="Calibri" panose="020F0502020204030204" pitchFamily="34" charset="0"/>
              </a:rPr>
              <a:t>to</a:t>
            </a:r>
            <a:r>
              <a:rPr lang="et-EE" sz="1800" dirty="0">
                <a:effectLst/>
                <a:latin typeface="Calibri" panose="020F0502020204030204" pitchFamily="34" charset="0"/>
                <a:ea typeface="Calibri" panose="020F0502020204030204" pitchFamily="34" charset="0"/>
                <a:cs typeface="Calibri" panose="020F0502020204030204" pitchFamily="34" charset="0"/>
              </a:rPr>
              <a:t> </a:t>
            </a:r>
            <a:r>
              <a:rPr lang="et-EE" sz="1800" dirty="0" err="1">
                <a:effectLst/>
                <a:latin typeface="Calibri" panose="020F0502020204030204" pitchFamily="34" charset="0"/>
                <a:ea typeface="Calibri" panose="020F0502020204030204" pitchFamily="34" charset="0"/>
                <a:cs typeface="Calibri" panose="020F0502020204030204" pitchFamily="34" charset="0"/>
              </a:rPr>
              <a:t>use</a:t>
            </a:r>
            <a:r>
              <a:rPr lang="et-EE" sz="1800" dirty="0">
                <a:effectLst/>
                <a:latin typeface="Calibri" panose="020F0502020204030204" pitchFamily="34" charset="0"/>
                <a:ea typeface="Calibri" panose="020F0502020204030204" pitchFamily="34" charset="0"/>
                <a:cs typeface="Calibri" panose="020F0502020204030204" pitchFamily="34" charset="0"/>
              </a:rPr>
              <a:t> </a:t>
            </a:r>
            <a:r>
              <a:rPr lang="et-EE" sz="1800" dirty="0" err="1">
                <a:effectLst/>
                <a:latin typeface="Calibri" panose="020F0502020204030204" pitchFamily="34" charset="0"/>
                <a:ea typeface="Calibri" panose="020F0502020204030204" pitchFamily="34" charset="0"/>
                <a:cs typeface="Calibri" panose="020F0502020204030204" pitchFamily="34" charset="0"/>
              </a:rPr>
              <a:t>the</a:t>
            </a:r>
            <a:r>
              <a:rPr lang="et-EE" sz="1800" dirty="0">
                <a:effectLst/>
                <a:latin typeface="Calibri" panose="020F0502020204030204" pitchFamily="34" charset="0"/>
                <a:ea typeface="Calibri" panose="020F0502020204030204" pitchFamily="34" charset="0"/>
                <a:cs typeface="Calibri" panose="020F0502020204030204" pitchFamily="34" charset="0"/>
              </a:rPr>
              <a:t> </a:t>
            </a:r>
            <a:r>
              <a:rPr lang="et-EE" sz="1800" dirty="0" err="1">
                <a:effectLst/>
                <a:latin typeface="Calibri" panose="020F0502020204030204" pitchFamily="34" charset="0"/>
                <a:ea typeface="Calibri" panose="020F0502020204030204" pitchFamily="34" charset="0"/>
                <a:cs typeface="Calibri" panose="020F0502020204030204" pitchFamily="34" charset="0"/>
              </a:rPr>
              <a:t>name</a:t>
            </a:r>
            <a:r>
              <a:rPr lang="et-EE" sz="1800" dirty="0">
                <a:effectLst/>
                <a:latin typeface="Calibri" panose="020F0502020204030204" pitchFamily="34" charset="0"/>
                <a:ea typeface="Calibri" panose="020F0502020204030204" pitchFamily="34" charset="0"/>
                <a:cs typeface="Calibri" panose="020F0502020204030204" pitchFamily="34" charset="0"/>
              </a:rPr>
              <a:t> Creative </a:t>
            </a:r>
            <a:r>
              <a:rPr lang="et-EE" sz="1800" dirty="0" err="1">
                <a:effectLst/>
                <a:latin typeface="Calibri" panose="020F0502020204030204" pitchFamily="34" charset="0"/>
                <a:ea typeface="Calibri" panose="020F0502020204030204" pitchFamily="34" charset="0"/>
                <a:cs typeface="Calibri" panose="020F0502020204030204" pitchFamily="34" charset="0"/>
              </a:rPr>
              <a:t>Sisters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sp>
        <p:nvSpPr>
          <p:cNvPr id="5" name="Footer Placeholder 4">
            <a:extLst>
              <a:ext uri="{FF2B5EF4-FFF2-40B4-BE49-F238E27FC236}">
                <a16:creationId xmlns:a16="http://schemas.microsoft.com/office/drawing/2014/main" id="{7CAC8D82-96E9-D0BA-D148-6773F4FC6EBF}"/>
              </a:ext>
            </a:extLst>
          </p:cNvPr>
          <p:cNvSpPr>
            <a:spLocks noGrp="1"/>
          </p:cNvSpPr>
          <p:nvPr>
            <p:ph type="ftr" sz="quarter" idx="11"/>
          </p:nvPr>
        </p:nvSpPr>
        <p:spPr>
          <a:xfrm>
            <a:off x="4038600" y="5868988"/>
            <a:ext cx="4114800" cy="852487"/>
          </a:xfrm>
        </p:spPr>
        <p:txBody>
          <a:bodyPr/>
          <a:lstStyle/>
          <a:p>
            <a:r>
              <a:rPr lang="en-US" dirty="0">
                <a:solidFill>
                  <a:schemeClr val="tx1"/>
                </a:solidFill>
              </a:rPr>
              <a:t>Women that believe in each other can survive anything. Women that believe in each other create armies that will win kingdoms and wars.</a:t>
            </a:r>
          </a:p>
          <a:p>
            <a:r>
              <a:rPr lang="en-US" i="1" dirty="0">
                <a:solidFill>
                  <a:schemeClr val="tx1"/>
                </a:solidFill>
              </a:rPr>
              <a:t>Nikita Gill</a:t>
            </a:r>
            <a:endParaRPr lang="et-EE" i="1" dirty="0">
              <a:solidFill>
                <a:schemeClr val="tx1"/>
              </a:solidFill>
            </a:endParaRPr>
          </a:p>
        </p:txBody>
      </p:sp>
    </p:spTree>
    <p:extLst>
      <p:ext uri="{BB962C8B-B14F-4D97-AF65-F5344CB8AC3E}">
        <p14:creationId xmlns:p14="http://schemas.microsoft.com/office/powerpoint/2010/main" val="242834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5376-2924-9289-D0C9-470A2DB235A5}"/>
              </a:ext>
            </a:extLst>
          </p:cNvPr>
          <p:cNvSpPr>
            <a:spLocks noGrp="1"/>
          </p:cNvSpPr>
          <p:nvPr>
            <p:ph type="title"/>
          </p:nvPr>
        </p:nvSpPr>
        <p:spPr/>
        <p:txBody>
          <a:bodyPr/>
          <a:lstStyle/>
          <a:p>
            <a:r>
              <a:rPr lang="en-US" b="1" dirty="0"/>
              <a:t>How can a project promote gender equality?</a:t>
            </a:r>
            <a:endParaRPr lang="et-EE" b="1" dirty="0"/>
          </a:p>
        </p:txBody>
      </p:sp>
      <p:sp>
        <p:nvSpPr>
          <p:cNvPr id="4" name="Text Placeholder 3">
            <a:extLst>
              <a:ext uri="{FF2B5EF4-FFF2-40B4-BE49-F238E27FC236}">
                <a16:creationId xmlns:a16="http://schemas.microsoft.com/office/drawing/2014/main" id="{8A5F441C-7D21-B938-FF4F-B58C65454584}"/>
              </a:ext>
            </a:extLst>
          </p:cNvPr>
          <p:cNvSpPr>
            <a:spLocks noGrp="1"/>
          </p:cNvSpPr>
          <p:nvPr>
            <p:ph type="body" sz="half" idx="2"/>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Awareness of rights and of equality </a:t>
            </a:r>
          </a:p>
          <a:p>
            <a:pPr marL="285750" indent="-285750">
              <a:buFont typeface="Arial" panose="020B0604020202020204" pitchFamily="34" charset="0"/>
              <a:buChar char="•"/>
            </a:pPr>
            <a:r>
              <a:rPr lang="en-US" dirty="0"/>
              <a:t>Contributes to breaking down barriers that prevent equal participation, benefit from activities, decision making </a:t>
            </a:r>
            <a:r>
              <a:rPr lang="en-US" dirty="0" err="1"/>
              <a:t>etc</a:t>
            </a:r>
            <a:r>
              <a:rPr lang="en-US" dirty="0"/>
              <a:t> </a:t>
            </a:r>
          </a:p>
          <a:p>
            <a:pPr marL="285750" indent="-285750">
              <a:buFont typeface="Arial" panose="020B0604020202020204" pitchFamily="34" charset="0"/>
              <a:buChar char="•"/>
            </a:pPr>
            <a:r>
              <a:rPr lang="en-US" dirty="0"/>
              <a:t>The purpose of the activity is to reduce gender inequality</a:t>
            </a:r>
            <a:endParaRPr lang="et-EE" dirty="0"/>
          </a:p>
          <a:p>
            <a:endParaRPr lang="et-EE" dirty="0"/>
          </a:p>
        </p:txBody>
      </p:sp>
      <p:sp>
        <p:nvSpPr>
          <p:cNvPr id="5" name="Footer Placeholder 4">
            <a:extLst>
              <a:ext uri="{FF2B5EF4-FFF2-40B4-BE49-F238E27FC236}">
                <a16:creationId xmlns:a16="http://schemas.microsoft.com/office/drawing/2014/main" id="{FBF87407-0B08-AD98-DA99-E221FD3A3EC9}"/>
              </a:ext>
            </a:extLst>
          </p:cNvPr>
          <p:cNvSpPr>
            <a:spLocks noGrp="1"/>
          </p:cNvSpPr>
          <p:nvPr>
            <p:ph type="ftr" sz="quarter" idx="11"/>
          </p:nvPr>
        </p:nvSpPr>
        <p:spPr/>
        <p:txBody>
          <a:bodyPr/>
          <a:lstStyle/>
          <a:p>
            <a:endParaRPr lang="et-EE"/>
          </a:p>
        </p:txBody>
      </p:sp>
      <p:pic>
        <p:nvPicPr>
          <p:cNvPr id="21" name="Picture Placeholder 20">
            <a:extLst>
              <a:ext uri="{FF2B5EF4-FFF2-40B4-BE49-F238E27FC236}">
                <a16:creationId xmlns:a16="http://schemas.microsoft.com/office/drawing/2014/main" id="{7DCD577F-6B54-DD74-C372-C1D7C50E91C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927" r="5927"/>
          <a:stretch>
            <a:fillRect/>
          </a:stretch>
        </p:blipFill>
        <p:spPr>
          <a:xfrm>
            <a:off x="6608763" y="987425"/>
            <a:ext cx="4746625" cy="4881563"/>
          </a:xfrm>
        </p:spPr>
      </p:pic>
    </p:spTree>
    <p:extLst>
      <p:ext uri="{BB962C8B-B14F-4D97-AF65-F5344CB8AC3E}">
        <p14:creationId xmlns:p14="http://schemas.microsoft.com/office/powerpoint/2010/main" val="40543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FE0-E42F-2260-5811-54332220236D}"/>
              </a:ext>
            </a:extLst>
          </p:cNvPr>
          <p:cNvSpPr>
            <a:spLocks noGrp="1"/>
          </p:cNvSpPr>
          <p:nvPr>
            <p:ph type="title"/>
          </p:nvPr>
        </p:nvSpPr>
        <p:spPr/>
        <p:txBody>
          <a:bodyPr/>
          <a:lstStyle/>
          <a:p>
            <a:r>
              <a:rPr lang="en-US" dirty="0"/>
              <a:t>Gender equality project in phases - planning</a:t>
            </a:r>
            <a:endParaRPr lang="et-EE" dirty="0"/>
          </a:p>
        </p:txBody>
      </p:sp>
      <p:sp>
        <p:nvSpPr>
          <p:cNvPr id="3" name="Content Placeholder 2">
            <a:extLst>
              <a:ext uri="{FF2B5EF4-FFF2-40B4-BE49-F238E27FC236}">
                <a16:creationId xmlns:a16="http://schemas.microsoft.com/office/drawing/2014/main" id="{F6E8A455-9A5C-4356-3548-5EBA502AC248}"/>
              </a:ext>
            </a:extLst>
          </p:cNvPr>
          <p:cNvSpPr>
            <a:spLocks noGrp="1"/>
          </p:cNvSpPr>
          <p:nvPr>
            <p:ph idx="1"/>
          </p:nvPr>
        </p:nvSpPr>
        <p:spPr/>
        <p:txBody>
          <a:bodyPr/>
          <a:lstStyle/>
          <a:p>
            <a:r>
              <a:rPr lang="en-US" dirty="0"/>
              <a:t>Spotting gender inequality</a:t>
            </a:r>
          </a:p>
          <a:p>
            <a:r>
              <a:rPr lang="en-US" dirty="0"/>
              <a:t>Setting gender equality goals</a:t>
            </a:r>
          </a:p>
          <a:p>
            <a:r>
              <a:rPr lang="en-US" dirty="0"/>
              <a:t>Engagement, inclusion</a:t>
            </a:r>
          </a:p>
          <a:p>
            <a:r>
              <a:rPr lang="en-US" dirty="0"/>
              <a:t>The answer to the question "How does action promote equality?</a:t>
            </a:r>
          </a:p>
          <a:p>
            <a:r>
              <a:rPr lang="en-US" dirty="0"/>
              <a:t>Goals are measurable</a:t>
            </a:r>
            <a:endParaRPr lang="et-EE" dirty="0"/>
          </a:p>
        </p:txBody>
      </p:sp>
      <p:sp>
        <p:nvSpPr>
          <p:cNvPr id="4" name="Footer Placeholder 3">
            <a:extLst>
              <a:ext uri="{FF2B5EF4-FFF2-40B4-BE49-F238E27FC236}">
                <a16:creationId xmlns:a16="http://schemas.microsoft.com/office/drawing/2014/main" id="{335FA2A8-4E2A-BBCA-93E9-B2CECCA9DCAF}"/>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327450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FE0-E42F-2260-5811-54332220236D}"/>
              </a:ext>
            </a:extLst>
          </p:cNvPr>
          <p:cNvSpPr>
            <a:spLocks noGrp="1"/>
          </p:cNvSpPr>
          <p:nvPr>
            <p:ph type="title"/>
          </p:nvPr>
        </p:nvSpPr>
        <p:spPr/>
        <p:txBody>
          <a:bodyPr/>
          <a:lstStyle/>
          <a:p>
            <a:r>
              <a:rPr lang="en-US" dirty="0"/>
              <a:t>Gender equality project in phases - implementation</a:t>
            </a:r>
            <a:endParaRPr lang="et-EE" dirty="0"/>
          </a:p>
        </p:txBody>
      </p:sp>
      <p:sp>
        <p:nvSpPr>
          <p:cNvPr id="3" name="Content Placeholder 2">
            <a:extLst>
              <a:ext uri="{FF2B5EF4-FFF2-40B4-BE49-F238E27FC236}">
                <a16:creationId xmlns:a16="http://schemas.microsoft.com/office/drawing/2014/main" id="{F6E8A455-9A5C-4356-3548-5EBA502AC248}"/>
              </a:ext>
            </a:extLst>
          </p:cNvPr>
          <p:cNvSpPr>
            <a:spLocks noGrp="1"/>
          </p:cNvSpPr>
          <p:nvPr>
            <p:ph idx="1"/>
          </p:nvPr>
        </p:nvSpPr>
        <p:spPr/>
        <p:txBody>
          <a:bodyPr/>
          <a:lstStyle/>
          <a:p>
            <a:r>
              <a:rPr lang="en-US" dirty="0"/>
              <a:t>Gender balance of participants</a:t>
            </a:r>
          </a:p>
          <a:p>
            <a:r>
              <a:rPr lang="en-US" dirty="0"/>
              <a:t>Analysis of barriers</a:t>
            </a:r>
          </a:p>
          <a:p>
            <a:r>
              <a:rPr lang="en-US" dirty="0"/>
              <a:t>Communication avoids stereotypes</a:t>
            </a:r>
          </a:p>
          <a:p>
            <a:r>
              <a:rPr lang="en-US" dirty="0"/>
              <a:t>Considering the needs of the target group</a:t>
            </a:r>
          </a:p>
          <a:p>
            <a:r>
              <a:rPr lang="en-US" dirty="0"/>
              <a:t>Different capabilities/needs of F&amp;M</a:t>
            </a:r>
            <a:endParaRPr lang="et-EE" dirty="0"/>
          </a:p>
        </p:txBody>
      </p:sp>
      <p:sp>
        <p:nvSpPr>
          <p:cNvPr id="4" name="Footer Placeholder 3">
            <a:extLst>
              <a:ext uri="{FF2B5EF4-FFF2-40B4-BE49-F238E27FC236}">
                <a16:creationId xmlns:a16="http://schemas.microsoft.com/office/drawing/2014/main" id="{335FA2A8-4E2A-BBCA-93E9-B2CECCA9DCAF}"/>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26764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3358-DCC6-02FE-F981-0AC9B8C81888}"/>
              </a:ext>
            </a:extLst>
          </p:cNvPr>
          <p:cNvSpPr>
            <a:spLocks noGrp="1"/>
          </p:cNvSpPr>
          <p:nvPr>
            <p:ph type="title"/>
          </p:nvPr>
        </p:nvSpPr>
        <p:spPr/>
        <p:txBody>
          <a:bodyPr/>
          <a:lstStyle/>
          <a:p>
            <a:pPr algn="ctr"/>
            <a:r>
              <a:rPr lang="en-US" dirty="0"/>
              <a:t>Thank You!</a:t>
            </a:r>
            <a:endParaRPr lang="et-EE" dirty="0"/>
          </a:p>
        </p:txBody>
      </p:sp>
      <p:pic>
        <p:nvPicPr>
          <p:cNvPr id="6" name="Content Placeholder 5">
            <a:extLst>
              <a:ext uri="{FF2B5EF4-FFF2-40B4-BE49-F238E27FC236}">
                <a16:creationId xmlns:a16="http://schemas.microsoft.com/office/drawing/2014/main" id="{AF5B25F4-80C3-C8DD-A651-293120A703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8494" y="1825625"/>
            <a:ext cx="9595012" cy="4351338"/>
          </a:xfrm>
        </p:spPr>
      </p:pic>
      <p:sp>
        <p:nvSpPr>
          <p:cNvPr id="4" name="Footer Placeholder 3">
            <a:extLst>
              <a:ext uri="{FF2B5EF4-FFF2-40B4-BE49-F238E27FC236}">
                <a16:creationId xmlns:a16="http://schemas.microsoft.com/office/drawing/2014/main" id="{EBC02D34-D471-A0A7-34A6-0FF34695816C}"/>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12350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E4D30-98AC-D25C-CA51-0165D7DFE35B}"/>
              </a:ext>
            </a:extLst>
          </p:cNvPr>
          <p:cNvSpPr>
            <a:spLocks noGrp="1"/>
          </p:cNvSpPr>
          <p:nvPr>
            <p:ph type="title"/>
          </p:nvPr>
        </p:nvSpPr>
        <p:spPr/>
        <p:txBody>
          <a:bodyPr/>
          <a:lstStyle/>
          <a:p>
            <a:endParaRPr lang="et-EE" dirty="0"/>
          </a:p>
        </p:txBody>
      </p:sp>
      <p:sp>
        <p:nvSpPr>
          <p:cNvPr id="3" name="Content Placeholder 2">
            <a:extLst>
              <a:ext uri="{FF2B5EF4-FFF2-40B4-BE49-F238E27FC236}">
                <a16:creationId xmlns:a16="http://schemas.microsoft.com/office/drawing/2014/main" id="{9D338116-9B65-E4BF-64D5-36F4AB64E718}"/>
              </a:ext>
            </a:extLst>
          </p:cNvPr>
          <p:cNvSpPr>
            <a:spLocks noGrp="1"/>
          </p:cNvSpPr>
          <p:nvPr>
            <p:ph idx="1"/>
          </p:nvPr>
        </p:nvSpPr>
        <p:spPr/>
        <p:txBody>
          <a:bodyPr/>
          <a:lstStyle/>
          <a:p>
            <a:r>
              <a:rPr lang="en-US" altLang="et-EE" sz="2800" dirty="0"/>
              <a:t>The Estonian Women’s Studies </a:t>
            </a:r>
            <a:r>
              <a:rPr lang="et-EE" altLang="et-EE" sz="2800" dirty="0"/>
              <a:t>and</a:t>
            </a:r>
            <a:r>
              <a:rPr lang="en-US" altLang="et-EE" sz="2800" dirty="0"/>
              <a:t> Resource Centre </a:t>
            </a:r>
            <a:r>
              <a:rPr lang="et-EE" altLang="et-EE" sz="2400" dirty="0"/>
              <a:t>(ENUT, www.enut.ee)</a:t>
            </a:r>
            <a:endParaRPr lang="en-US" altLang="et-EE" sz="2800" dirty="0"/>
          </a:p>
          <a:p>
            <a:r>
              <a:rPr lang="en-US" altLang="et-EE" sz="2800" dirty="0"/>
              <a:t>Established in April, 1997</a:t>
            </a:r>
          </a:p>
          <a:p>
            <a:r>
              <a:rPr lang="en-US" altLang="et-EE" dirty="0"/>
              <a:t>G</a:t>
            </a:r>
            <a:r>
              <a:rPr lang="en-US" altLang="et-EE" sz="2800" dirty="0"/>
              <a:t>rassroots, non-profit, non-governmental organization open to the public</a:t>
            </a:r>
            <a:endParaRPr lang="en-US" altLang="et-EE" dirty="0"/>
          </a:p>
          <a:p>
            <a:r>
              <a:rPr lang="en-US" altLang="et-EE" dirty="0"/>
              <a:t>F</a:t>
            </a:r>
            <a:r>
              <a:rPr lang="en-US" altLang="et-EE" sz="2800" dirty="0"/>
              <a:t>irst women’s resource center in Estonia and it includes a specialized library on women’s and gender issues</a:t>
            </a:r>
          </a:p>
          <a:p>
            <a:r>
              <a:rPr lang="en-US" altLang="et-EE" sz="2800" dirty="0"/>
              <a:t>Ariadne's Clew, the only academic journal of gender studies published in Estonia</a:t>
            </a:r>
            <a:endParaRPr lang="et-EE" dirty="0"/>
          </a:p>
        </p:txBody>
      </p:sp>
      <p:pic>
        <p:nvPicPr>
          <p:cNvPr id="4" name="Picture 3">
            <a:extLst>
              <a:ext uri="{FF2B5EF4-FFF2-40B4-BE49-F238E27FC236}">
                <a16:creationId xmlns:a16="http://schemas.microsoft.com/office/drawing/2014/main" id="{1601970F-1EEA-E22F-FAD1-03D046C78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689" y="624298"/>
            <a:ext cx="2642621" cy="755906"/>
          </a:xfrm>
          <a:prstGeom prst="rect">
            <a:avLst/>
          </a:prstGeom>
        </p:spPr>
      </p:pic>
      <p:sp>
        <p:nvSpPr>
          <p:cNvPr id="5" name="Footer Placeholder 4">
            <a:extLst>
              <a:ext uri="{FF2B5EF4-FFF2-40B4-BE49-F238E27FC236}">
                <a16:creationId xmlns:a16="http://schemas.microsoft.com/office/drawing/2014/main" id="{47ADD1BD-2F9C-7827-6E27-5D4C0DA99914}"/>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78831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838E-2EAD-51E9-7393-222EEDF01598}"/>
              </a:ext>
            </a:extLst>
          </p:cNvPr>
          <p:cNvSpPr>
            <a:spLocks noGrp="1"/>
          </p:cNvSpPr>
          <p:nvPr>
            <p:ph type="title"/>
          </p:nvPr>
        </p:nvSpPr>
        <p:spPr/>
        <p:txBody>
          <a:bodyPr/>
          <a:lstStyle/>
          <a:p>
            <a:endParaRPr lang="et-EE" dirty="0"/>
          </a:p>
        </p:txBody>
      </p:sp>
      <p:sp>
        <p:nvSpPr>
          <p:cNvPr id="3" name="Content Placeholder 2">
            <a:extLst>
              <a:ext uri="{FF2B5EF4-FFF2-40B4-BE49-F238E27FC236}">
                <a16:creationId xmlns:a16="http://schemas.microsoft.com/office/drawing/2014/main" id="{779BC076-2530-3D78-5DDC-69A00721D939}"/>
              </a:ext>
            </a:extLst>
          </p:cNvPr>
          <p:cNvSpPr>
            <a:spLocks noGrp="1"/>
          </p:cNvSpPr>
          <p:nvPr>
            <p:ph idx="1"/>
          </p:nvPr>
        </p:nvSpPr>
        <p:spPr/>
        <p:txBody>
          <a:bodyPr/>
          <a:lstStyle/>
          <a:p>
            <a:pPr marL="0" indent="0">
              <a:buNone/>
            </a:pPr>
            <a:r>
              <a:rPr lang="en-US" dirty="0"/>
              <a:t>MISSION</a:t>
            </a:r>
          </a:p>
          <a:p>
            <a:pPr marL="0" indent="0">
              <a:buNone/>
            </a:pPr>
            <a:r>
              <a:rPr lang="en-US" dirty="0"/>
              <a:t>ENUT is committed to promoting the equality of women and men as one of the basic human rights and the general good in all areas of social life.</a:t>
            </a:r>
          </a:p>
          <a:p>
            <a:pPr marL="0" indent="0">
              <a:buNone/>
            </a:pPr>
            <a:r>
              <a:rPr lang="en-US" dirty="0"/>
              <a:t>VISION</a:t>
            </a:r>
          </a:p>
          <a:p>
            <a:pPr marL="0" indent="0">
              <a:buNone/>
            </a:pPr>
            <a:r>
              <a:rPr lang="en-US" dirty="0"/>
              <a:t>ENUT's vision is a civil society based on the equality of women and men, where ENUT plays an important role in connecting the public sector, associations operating in public interests and the private sector to ensure equality, being a gender-related information source and competence center and a promoter of gender studies in Estonia.</a:t>
            </a:r>
            <a:endParaRPr lang="et-EE" dirty="0"/>
          </a:p>
        </p:txBody>
      </p:sp>
      <p:pic>
        <p:nvPicPr>
          <p:cNvPr id="4" name="Picture 3">
            <a:extLst>
              <a:ext uri="{FF2B5EF4-FFF2-40B4-BE49-F238E27FC236}">
                <a16:creationId xmlns:a16="http://schemas.microsoft.com/office/drawing/2014/main" id="{9FB5D025-2F9D-EB35-D73A-B2A8F2CA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689" y="624298"/>
            <a:ext cx="2642621" cy="755906"/>
          </a:xfrm>
          <a:prstGeom prst="rect">
            <a:avLst/>
          </a:prstGeom>
        </p:spPr>
      </p:pic>
      <p:sp>
        <p:nvSpPr>
          <p:cNvPr id="9" name="Footer Placeholder 8">
            <a:extLst>
              <a:ext uri="{FF2B5EF4-FFF2-40B4-BE49-F238E27FC236}">
                <a16:creationId xmlns:a16="http://schemas.microsoft.com/office/drawing/2014/main" id="{3CB71CC0-CDAC-4E61-7CAE-38986F0801B8}"/>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381264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838E-2EAD-51E9-7393-222EEDF01598}"/>
              </a:ext>
            </a:extLst>
          </p:cNvPr>
          <p:cNvSpPr>
            <a:spLocks noGrp="1"/>
          </p:cNvSpPr>
          <p:nvPr>
            <p:ph type="title"/>
          </p:nvPr>
        </p:nvSpPr>
        <p:spPr/>
        <p:txBody>
          <a:bodyPr/>
          <a:lstStyle/>
          <a:p>
            <a:endParaRPr lang="et-EE" dirty="0"/>
          </a:p>
        </p:txBody>
      </p:sp>
      <p:sp>
        <p:nvSpPr>
          <p:cNvPr id="3" name="Content Placeholder 2">
            <a:extLst>
              <a:ext uri="{FF2B5EF4-FFF2-40B4-BE49-F238E27FC236}">
                <a16:creationId xmlns:a16="http://schemas.microsoft.com/office/drawing/2014/main" id="{779BC076-2530-3D78-5DDC-69A00721D939}"/>
              </a:ext>
            </a:extLst>
          </p:cNvPr>
          <p:cNvSpPr>
            <a:spLocks noGrp="1"/>
          </p:cNvSpPr>
          <p:nvPr>
            <p:ph idx="1"/>
          </p:nvPr>
        </p:nvSpPr>
        <p:spPr/>
        <p:txBody>
          <a:bodyPr>
            <a:normAutofit lnSpcReduction="10000"/>
          </a:bodyPr>
          <a:lstStyle/>
          <a:p>
            <a:pPr marL="0" indent="0">
              <a:buNone/>
            </a:pPr>
            <a:r>
              <a:rPr lang="en-US" dirty="0"/>
              <a:t>ACTIVITIES</a:t>
            </a:r>
          </a:p>
          <a:p>
            <a:r>
              <a:rPr lang="en-US" dirty="0"/>
              <a:t>The pay gap</a:t>
            </a:r>
          </a:p>
          <a:p>
            <a:r>
              <a:rPr lang="en-US" dirty="0"/>
              <a:t>Gender-sensitive budgets</a:t>
            </a:r>
          </a:p>
          <a:p>
            <a:r>
              <a:rPr lang="en-US" dirty="0"/>
              <a:t>Gender and education</a:t>
            </a:r>
          </a:p>
          <a:p>
            <a:r>
              <a:rPr lang="en-US" dirty="0"/>
              <a:t>Civil society &amp; democracy</a:t>
            </a:r>
          </a:p>
          <a:p>
            <a:r>
              <a:rPr lang="en-US" dirty="0"/>
              <a:t>Gender equality in working life, reconciling work and family life</a:t>
            </a:r>
          </a:p>
          <a:p>
            <a:r>
              <a:rPr lang="en-US" dirty="0"/>
              <a:t>Human trafficking and prostitution</a:t>
            </a:r>
          </a:p>
          <a:p>
            <a:r>
              <a:rPr lang="en-US" dirty="0"/>
              <a:t>Sustainable development &amp; gender equality</a:t>
            </a:r>
          </a:p>
          <a:p>
            <a:r>
              <a:rPr lang="en-US" dirty="0"/>
              <a:t>Development cooperation projects</a:t>
            </a:r>
            <a:endParaRPr lang="et-EE" dirty="0"/>
          </a:p>
        </p:txBody>
      </p:sp>
      <p:pic>
        <p:nvPicPr>
          <p:cNvPr id="4" name="Picture 3">
            <a:extLst>
              <a:ext uri="{FF2B5EF4-FFF2-40B4-BE49-F238E27FC236}">
                <a16:creationId xmlns:a16="http://schemas.microsoft.com/office/drawing/2014/main" id="{9FB5D025-2F9D-EB35-D73A-B2A8F2CA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689" y="624298"/>
            <a:ext cx="2642621" cy="755906"/>
          </a:xfrm>
          <a:prstGeom prst="rect">
            <a:avLst/>
          </a:prstGeom>
        </p:spPr>
      </p:pic>
      <p:sp>
        <p:nvSpPr>
          <p:cNvPr id="5" name="Footer Placeholder 4">
            <a:extLst>
              <a:ext uri="{FF2B5EF4-FFF2-40B4-BE49-F238E27FC236}">
                <a16:creationId xmlns:a16="http://schemas.microsoft.com/office/drawing/2014/main" id="{F53EE4A7-5B5C-0A51-56A6-521517DCDC6F}"/>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8567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F378-4EE1-F7D9-89B9-4B2102C498F7}"/>
              </a:ext>
            </a:extLst>
          </p:cNvPr>
          <p:cNvSpPr>
            <a:spLocks noGrp="1"/>
          </p:cNvSpPr>
          <p:nvPr>
            <p:ph type="title"/>
          </p:nvPr>
        </p:nvSpPr>
        <p:spPr/>
        <p:txBody>
          <a:bodyPr/>
          <a:lstStyle/>
          <a:p>
            <a:r>
              <a:rPr lang="en-US" dirty="0"/>
              <a:t>ENUT’s role in Creative Waves</a:t>
            </a:r>
            <a:endParaRPr lang="et-EE" dirty="0"/>
          </a:p>
        </p:txBody>
      </p:sp>
      <p:sp>
        <p:nvSpPr>
          <p:cNvPr id="3" name="Content Placeholder 2">
            <a:extLst>
              <a:ext uri="{FF2B5EF4-FFF2-40B4-BE49-F238E27FC236}">
                <a16:creationId xmlns:a16="http://schemas.microsoft.com/office/drawing/2014/main" id="{702FAA4B-34C3-F1C0-8482-802271C76DA7}"/>
              </a:ext>
            </a:extLst>
          </p:cNvPr>
          <p:cNvSpPr>
            <a:spLocks noGrp="1"/>
          </p:cNvSpPr>
          <p:nvPr>
            <p:ph idx="1"/>
          </p:nvPr>
        </p:nvSpPr>
        <p:spPr>
          <a:xfrm>
            <a:off x="838200" y="1825625"/>
            <a:ext cx="10219441" cy="4047274"/>
          </a:xfrm>
        </p:spPr>
        <p:txBody>
          <a:bodyPr/>
          <a:lstStyle/>
          <a:p>
            <a:r>
              <a:rPr lang="en-US" dirty="0"/>
              <a:t>Overall project evaluation</a:t>
            </a:r>
          </a:p>
          <a:p>
            <a:r>
              <a:rPr lang="en-US" dirty="0"/>
              <a:t>Expertise on gender equality</a:t>
            </a:r>
          </a:p>
          <a:p>
            <a:r>
              <a:rPr lang="en-US" dirty="0"/>
              <a:t>Empowering women and youth</a:t>
            </a:r>
          </a:p>
          <a:p>
            <a:r>
              <a:rPr lang="en-US" dirty="0"/>
              <a:t>Prepare a survey</a:t>
            </a:r>
          </a:p>
          <a:p>
            <a:r>
              <a:rPr lang="en-US" dirty="0"/>
              <a:t>Final report/tool-kit</a:t>
            </a:r>
          </a:p>
          <a:p>
            <a:endParaRPr lang="et-EE" dirty="0"/>
          </a:p>
        </p:txBody>
      </p:sp>
      <p:sp>
        <p:nvSpPr>
          <p:cNvPr id="4" name="Footer Placeholder 3">
            <a:extLst>
              <a:ext uri="{FF2B5EF4-FFF2-40B4-BE49-F238E27FC236}">
                <a16:creationId xmlns:a16="http://schemas.microsoft.com/office/drawing/2014/main" id="{C4542A6E-49D0-BF13-A83C-D35310A4F6DA}"/>
              </a:ext>
            </a:extLst>
          </p:cNvPr>
          <p:cNvSpPr>
            <a:spLocks noGrp="1"/>
          </p:cNvSpPr>
          <p:nvPr>
            <p:ph type="ftr" sz="quarter" idx="11"/>
          </p:nvPr>
        </p:nvSpPr>
        <p:spPr>
          <a:xfrm>
            <a:off x="4038600" y="5995448"/>
            <a:ext cx="4114800" cy="726028"/>
          </a:xfrm>
        </p:spPr>
        <p:txBody>
          <a:bodyPr/>
          <a:lstStyle/>
          <a:p>
            <a:r>
              <a:rPr lang="en-US" dirty="0">
                <a:solidFill>
                  <a:schemeClr val="tx1"/>
                </a:solidFill>
              </a:rPr>
              <a:t>I can do things you cannot, you can do things I cannot; together we can do GREAT THINGs.</a:t>
            </a:r>
          </a:p>
          <a:p>
            <a:r>
              <a:rPr lang="en-US" i="1" dirty="0">
                <a:solidFill>
                  <a:schemeClr val="tx1"/>
                </a:solidFill>
              </a:rPr>
              <a:t>Mother Theresa</a:t>
            </a:r>
          </a:p>
          <a:p>
            <a:endParaRPr lang="et-EE" dirty="0"/>
          </a:p>
        </p:txBody>
      </p:sp>
      <p:pic>
        <p:nvPicPr>
          <p:cNvPr id="6" name="Picture 5">
            <a:extLst>
              <a:ext uri="{FF2B5EF4-FFF2-40B4-BE49-F238E27FC236}">
                <a16:creationId xmlns:a16="http://schemas.microsoft.com/office/drawing/2014/main" id="{88A28A30-8CC6-A62A-7344-E908E6BAE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52" y="1620730"/>
            <a:ext cx="5593918" cy="3146579"/>
          </a:xfrm>
          <a:prstGeom prst="rect">
            <a:avLst/>
          </a:prstGeom>
        </p:spPr>
      </p:pic>
    </p:spTree>
    <p:extLst>
      <p:ext uri="{BB962C8B-B14F-4D97-AF65-F5344CB8AC3E}">
        <p14:creationId xmlns:p14="http://schemas.microsoft.com/office/powerpoint/2010/main" val="221896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E0AD-D0DE-4BCF-AB65-3F261502D9E2}"/>
              </a:ext>
            </a:extLst>
          </p:cNvPr>
          <p:cNvSpPr>
            <a:spLocks noGrp="1"/>
          </p:cNvSpPr>
          <p:nvPr>
            <p:ph type="title"/>
          </p:nvPr>
        </p:nvSpPr>
        <p:spPr/>
        <p:txBody>
          <a:bodyPr/>
          <a:lstStyle/>
          <a:p>
            <a:pPr algn="ctr"/>
            <a:r>
              <a:rPr lang="en-US" dirty="0"/>
              <a:t>Results</a:t>
            </a:r>
            <a:endParaRPr lang="et-EE" dirty="0"/>
          </a:p>
        </p:txBody>
      </p:sp>
      <p:sp>
        <p:nvSpPr>
          <p:cNvPr id="3" name="Text Placeholder 2">
            <a:extLst>
              <a:ext uri="{FF2B5EF4-FFF2-40B4-BE49-F238E27FC236}">
                <a16:creationId xmlns:a16="http://schemas.microsoft.com/office/drawing/2014/main" id="{BD076F03-18C2-42B9-18DE-98251E11EE74}"/>
              </a:ext>
            </a:extLst>
          </p:cNvPr>
          <p:cNvSpPr>
            <a:spLocks noGrp="1"/>
          </p:cNvSpPr>
          <p:nvPr>
            <p:ph type="body" idx="1"/>
          </p:nvPr>
        </p:nvSpPr>
        <p:spPr/>
        <p:txBody>
          <a:bodyPr/>
          <a:lstStyle/>
          <a:p>
            <a:pPr algn="ctr"/>
            <a:r>
              <a:rPr lang="en-US" dirty="0"/>
              <a:t>Participants</a:t>
            </a:r>
            <a:endParaRPr lang="et-EE" dirty="0"/>
          </a:p>
        </p:txBody>
      </p:sp>
      <p:sp>
        <p:nvSpPr>
          <p:cNvPr id="4" name="Footer Placeholder 3">
            <a:extLst>
              <a:ext uri="{FF2B5EF4-FFF2-40B4-BE49-F238E27FC236}">
                <a16:creationId xmlns:a16="http://schemas.microsoft.com/office/drawing/2014/main" id="{67AC99D3-2D82-060B-516E-D3D5460D70C5}"/>
              </a:ext>
            </a:extLst>
          </p:cNvPr>
          <p:cNvSpPr>
            <a:spLocks noGrp="1"/>
          </p:cNvSpPr>
          <p:nvPr>
            <p:ph type="ftr" sz="quarter" idx="11"/>
          </p:nvPr>
        </p:nvSpPr>
        <p:spPr/>
        <p:txBody>
          <a:bodyPr/>
          <a:lstStyle/>
          <a:p>
            <a:endParaRPr lang="et-EE"/>
          </a:p>
        </p:txBody>
      </p:sp>
    </p:spTree>
    <p:extLst>
      <p:ext uri="{BB962C8B-B14F-4D97-AF65-F5344CB8AC3E}">
        <p14:creationId xmlns:p14="http://schemas.microsoft.com/office/powerpoint/2010/main" val="204316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93A0-4E5F-C40A-8F10-6620853B20AC}"/>
              </a:ext>
            </a:extLst>
          </p:cNvPr>
          <p:cNvSpPr>
            <a:spLocks noGrp="1"/>
          </p:cNvSpPr>
          <p:nvPr>
            <p:ph type="title"/>
          </p:nvPr>
        </p:nvSpPr>
        <p:spPr>
          <a:xfrm>
            <a:off x="839788" y="457200"/>
            <a:ext cx="5909804" cy="749431"/>
          </a:xfrm>
        </p:spPr>
        <p:txBody>
          <a:bodyP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M</a:t>
            </a:r>
            <a:r>
              <a:rPr lang="en-US" b="1" dirty="0">
                <a:effectLst/>
                <a:latin typeface="Calibri" panose="020F0502020204030204" pitchFamily="34" charset="0"/>
                <a:ea typeface="Calibri" panose="020F0502020204030204" pitchFamily="34" charset="0"/>
                <a:cs typeface="Calibri" panose="020F0502020204030204" pitchFamily="34" charset="0"/>
              </a:rPr>
              <a:t>ain reasons for participation</a:t>
            </a:r>
            <a:endParaRPr lang="et-EE" dirty="0"/>
          </a:p>
        </p:txBody>
      </p:sp>
      <p:sp>
        <p:nvSpPr>
          <p:cNvPr id="4" name="Text Placeholder 3">
            <a:extLst>
              <a:ext uri="{FF2B5EF4-FFF2-40B4-BE49-F238E27FC236}">
                <a16:creationId xmlns:a16="http://schemas.microsoft.com/office/drawing/2014/main" id="{36435DF8-33AD-738C-20E2-68C51C0B09D6}"/>
              </a:ext>
            </a:extLst>
          </p:cNvPr>
          <p:cNvSpPr>
            <a:spLocks noGrp="1"/>
          </p:cNvSpPr>
          <p:nvPr>
            <p:ph type="body" sz="half" idx="2"/>
          </p:nvPr>
        </p:nvSpPr>
        <p:spPr>
          <a:xfrm>
            <a:off x="839788" y="1414021"/>
            <a:ext cx="4816294" cy="4454967"/>
          </a:xfrm>
        </p:spPr>
        <p:txBody>
          <a:bodyPr>
            <a:normAutofit lnSpcReduction="10000"/>
          </a:bodyPr>
          <a:lstStyle/>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curiosity to learn something new</a:t>
            </a: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to meet new people or to meet with people you already know</a:t>
            </a: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to discuss new business opportunities. </a:t>
            </a:r>
          </a:p>
          <a:p>
            <a:r>
              <a:rPr lang="en-US" sz="2200" dirty="0">
                <a:effectLst/>
                <a:latin typeface="Calibri" panose="020F0502020204030204" pitchFamily="34" charset="0"/>
                <a:ea typeface="Calibri" panose="020F0502020204030204" pitchFamily="34" charset="0"/>
              </a:rPr>
              <a:t>Almost unanimously, it was considered important to preserve and develop local traditions.</a:t>
            </a:r>
          </a:p>
          <a:p>
            <a:r>
              <a:rPr lang="en-US" sz="2200" dirty="0">
                <a:effectLst/>
                <a:latin typeface="Calibri" panose="020F0502020204030204" pitchFamily="34" charset="0"/>
                <a:ea typeface="Calibri" panose="020F0502020204030204" pitchFamily="34" charset="0"/>
                <a:cs typeface="Calibri" panose="020F0502020204030204" pitchFamily="34" charset="0"/>
              </a:rPr>
              <a:t>There was also a unanimous desire to acquire new digital opportunities or to supplement existing knowledge, mostly in order to increase their economic independence.</a:t>
            </a:r>
            <a:endParaRPr lang="et-E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dirty="0"/>
          </a:p>
        </p:txBody>
      </p:sp>
      <p:pic>
        <p:nvPicPr>
          <p:cNvPr id="5" name="Picture Placeholder 4">
            <a:extLst>
              <a:ext uri="{FF2B5EF4-FFF2-40B4-BE49-F238E27FC236}">
                <a16:creationId xmlns:a16="http://schemas.microsoft.com/office/drawing/2014/main" id="{0F784A7A-5093-8606-EE78-F41A387A9D3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915" r="12915"/>
          <a:stretch>
            <a:fillRect/>
          </a:stretch>
        </p:blipFill>
        <p:spPr>
          <a:xfrm>
            <a:off x="6535738" y="987425"/>
            <a:ext cx="4819650" cy="4873625"/>
          </a:xfrm>
        </p:spPr>
      </p:pic>
      <p:sp>
        <p:nvSpPr>
          <p:cNvPr id="9" name="Footer Placeholder 8">
            <a:extLst>
              <a:ext uri="{FF2B5EF4-FFF2-40B4-BE49-F238E27FC236}">
                <a16:creationId xmlns:a16="http://schemas.microsoft.com/office/drawing/2014/main" id="{4FFAA9A8-D9DB-2EE8-5226-9FE28744BC70}"/>
              </a:ext>
            </a:extLst>
          </p:cNvPr>
          <p:cNvSpPr>
            <a:spLocks noGrp="1"/>
          </p:cNvSpPr>
          <p:nvPr>
            <p:ph type="ftr" sz="quarter" idx="11"/>
          </p:nvPr>
        </p:nvSpPr>
        <p:spPr>
          <a:xfrm>
            <a:off x="4038600" y="6146276"/>
            <a:ext cx="4114800" cy="575199"/>
          </a:xfrm>
        </p:spPr>
        <p:txBody>
          <a:bodyPr/>
          <a:lstStyle/>
          <a:p>
            <a:r>
              <a:rPr lang="en-US" dirty="0">
                <a:solidFill>
                  <a:schemeClr val="tx1"/>
                </a:solidFill>
              </a:rPr>
              <a:t>Coming together is a beginning, keeping together is progress, working together is success.</a:t>
            </a:r>
          </a:p>
          <a:p>
            <a:r>
              <a:rPr lang="en-US" i="1" dirty="0">
                <a:solidFill>
                  <a:schemeClr val="tx1"/>
                </a:solidFill>
              </a:rPr>
              <a:t>Henry Ford</a:t>
            </a:r>
            <a:endParaRPr lang="et-EE" i="1" dirty="0">
              <a:solidFill>
                <a:schemeClr val="tx1"/>
              </a:solidFill>
            </a:endParaRPr>
          </a:p>
        </p:txBody>
      </p:sp>
    </p:spTree>
    <p:extLst>
      <p:ext uri="{BB962C8B-B14F-4D97-AF65-F5344CB8AC3E}">
        <p14:creationId xmlns:p14="http://schemas.microsoft.com/office/powerpoint/2010/main" val="413007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4E0-663B-4439-B453-C5C5D4890547}"/>
              </a:ext>
            </a:extLst>
          </p:cNvPr>
          <p:cNvSpPr>
            <a:spLocks noGrp="1"/>
          </p:cNvSpPr>
          <p:nvPr>
            <p:ph type="title"/>
          </p:nvPr>
        </p:nvSpPr>
        <p:spPr>
          <a:xfrm>
            <a:off x="839788" y="457200"/>
            <a:ext cx="6145474" cy="1600200"/>
          </a:xfrm>
        </p:spPr>
        <p:txBody>
          <a:bodyPr>
            <a:normAutofit/>
          </a:bodyPr>
          <a:lstStyle/>
          <a:p>
            <a:r>
              <a:rPr lang="en-US" sz="2800" b="1" dirty="0">
                <a:effectLst/>
                <a:latin typeface="Calibri" panose="020F0502020204030204" pitchFamily="34" charset="0"/>
                <a:ea typeface="Calibri" panose="020F0502020204030204" pitchFamily="34" charset="0"/>
                <a:cs typeface="Calibri" panose="020F0502020204030204" pitchFamily="34" charset="0"/>
              </a:rPr>
              <a:t>Is it possible to make traditional pastimes/art attractive for young generations?</a:t>
            </a:r>
            <a:endParaRPr lang="et-EE" sz="2800" dirty="0"/>
          </a:p>
        </p:txBody>
      </p:sp>
      <p:pic>
        <p:nvPicPr>
          <p:cNvPr id="7" name="Picture Placeholder 6">
            <a:extLst>
              <a:ext uri="{FF2B5EF4-FFF2-40B4-BE49-F238E27FC236}">
                <a16:creationId xmlns:a16="http://schemas.microsoft.com/office/drawing/2014/main" id="{A7216D2A-AA60-1176-041F-CAF073B0134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27" b="227"/>
          <a:stretch>
            <a:fillRect/>
          </a:stretch>
        </p:blipFill>
        <p:spPr>
          <a:xfrm>
            <a:off x="7683500" y="987425"/>
            <a:ext cx="3671888" cy="4873625"/>
          </a:xfrm>
        </p:spPr>
      </p:pic>
      <p:sp>
        <p:nvSpPr>
          <p:cNvPr id="4" name="Text Placeholder 3">
            <a:extLst>
              <a:ext uri="{FF2B5EF4-FFF2-40B4-BE49-F238E27FC236}">
                <a16:creationId xmlns:a16="http://schemas.microsoft.com/office/drawing/2014/main" id="{51E56458-530B-85C2-E4E8-04616CC8BB42}"/>
              </a:ext>
            </a:extLst>
          </p:cNvPr>
          <p:cNvSpPr>
            <a:spLocks noGrp="1"/>
          </p:cNvSpPr>
          <p:nvPr>
            <p:ph type="body" sz="half" idx="2"/>
          </p:nvPr>
        </p:nvSpPr>
        <p:spPr>
          <a:xfrm>
            <a:off x="839788" y="2057400"/>
            <a:ext cx="6145474" cy="3811588"/>
          </a:xfrm>
        </p:spPr>
        <p:txBody>
          <a:bodyPr>
            <a:normAutofit fontScale="85000" lnSpcReduction="10000"/>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showing and teaching our generations tradition and handicrafts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social media</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o</a:t>
            </a:r>
            <a:r>
              <a:rPr lang="en-US" sz="1800" dirty="0">
                <a:effectLst/>
                <a:latin typeface="Calibri" panose="020F0502020204030204" pitchFamily="34" charset="0"/>
                <a:ea typeface="Calibri" panose="020F0502020204030204" pitchFamily="34" charset="0"/>
              </a:rPr>
              <a:t>nline training</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through conversations and videos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through written articles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integrate embroidery with the things interesting for the youth</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special workshops for children</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promote fashion for "tradition“</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translate it to the topics attractive to the youth e.g. trendy clothes, gadgets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show how you can decorate old clothes so that they can be fashionable again</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teach painting embroidery patterns; transfer it to the digital format</a:t>
            </a:r>
            <a:endParaRPr lang="et-EE" dirty="0"/>
          </a:p>
        </p:txBody>
      </p:sp>
      <p:sp>
        <p:nvSpPr>
          <p:cNvPr id="5" name="Footer Placeholder 4">
            <a:extLst>
              <a:ext uri="{FF2B5EF4-FFF2-40B4-BE49-F238E27FC236}">
                <a16:creationId xmlns:a16="http://schemas.microsoft.com/office/drawing/2014/main" id="{F071002B-3454-F7B0-570D-468DE8CBD69D}"/>
              </a:ext>
            </a:extLst>
          </p:cNvPr>
          <p:cNvSpPr>
            <a:spLocks noGrp="1"/>
          </p:cNvSpPr>
          <p:nvPr>
            <p:ph type="ftr" sz="quarter" idx="11"/>
          </p:nvPr>
        </p:nvSpPr>
        <p:spPr>
          <a:xfrm>
            <a:off x="4038600" y="6202838"/>
            <a:ext cx="4114800" cy="518638"/>
          </a:xfrm>
        </p:spPr>
        <p:txBody>
          <a:bodyPr/>
          <a:lstStyle/>
          <a:p>
            <a:r>
              <a:rPr lang="en-US" dirty="0">
                <a:solidFill>
                  <a:schemeClr val="tx1"/>
                </a:solidFill>
              </a:rPr>
              <a:t>We are not team because we work together. We are team because we respect, trust and care for each other.</a:t>
            </a:r>
          </a:p>
          <a:p>
            <a:r>
              <a:rPr lang="et-EE" b="0" i="1" dirty="0">
                <a:solidFill>
                  <a:schemeClr val="tx1"/>
                </a:solidFill>
                <a:effectLst/>
              </a:rPr>
              <a:t>Vala </a:t>
            </a:r>
            <a:r>
              <a:rPr lang="et-EE" b="0" i="1" dirty="0" err="1">
                <a:solidFill>
                  <a:schemeClr val="tx1"/>
                </a:solidFill>
                <a:effectLst/>
              </a:rPr>
              <a:t>Afshar</a:t>
            </a:r>
            <a:endParaRPr lang="et-EE" i="1" dirty="0">
              <a:solidFill>
                <a:schemeClr val="tx1"/>
              </a:solidFill>
            </a:endParaRPr>
          </a:p>
        </p:txBody>
      </p:sp>
    </p:spTree>
    <p:extLst>
      <p:ext uri="{BB962C8B-B14F-4D97-AF65-F5344CB8AC3E}">
        <p14:creationId xmlns:p14="http://schemas.microsoft.com/office/powerpoint/2010/main" val="260952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4E0-663B-4439-B453-C5C5D4890547}"/>
              </a:ext>
            </a:extLst>
          </p:cNvPr>
          <p:cNvSpPr>
            <a:spLocks noGrp="1"/>
          </p:cNvSpPr>
          <p:nvPr>
            <p:ph type="title"/>
          </p:nvPr>
        </p:nvSpPr>
        <p:spPr>
          <a:xfrm>
            <a:off x="839788" y="457200"/>
            <a:ext cx="6145474" cy="1600200"/>
          </a:xfrm>
        </p:spPr>
        <p:txBody>
          <a:bodyPr>
            <a:normAutofit/>
          </a:bodyPr>
          <a:lstStyle/>
          <a:p>
            <a:r>
              <a:rPr lang="en-US" sz="2400" b="1" dirty="0">
                <a:effectLst/>
                <a:latin typeface="Calibri" panose="020F0502020204030204" pitchFamily="34" charset="0"/>
                <a:ea typeface="Calibri" panose="020F0502020204030204" pitchFamily="34" charset="0"/>
              </a:rPr>
              <a:t>What would you suggest how could we encourage the older generation to combine traditional art/craft with the digital means of expression?</a:t>
            </a:r>
            <a:endParaRPr lang="et-EE" sz="2400" dirty="0"/>
          </a:p>
        </p:txBody>
      </p:sp>
      <p:pic>
        <p:nvPicPr>
          <p:cNvPr id="7" name="Picture Placeholder 6">
            <a:extLst>
              <a:ext uri="{FF2B5EF4-FFF2-40B4-BE49-F238E27FC236}">
                <a16:creationId xmlns:a16="http://schemas.microsoft.com/office/drawing/2014/main" id="{8E053929-6E93-7B9C-709C-FFA580AEB9C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1747" r="21747"/>
          <a:stretch>
            <a:fillRect/>
          </a:stretch>
        </p:blipFill>
        <p:spPr>
          <a:xfrm>
            <a:off x="6915705" y="987425"/>
            <a:ext cx="4439683" cy="4873625"/>
          </a:xfrm>
        </p:spPr>
      </p:pic>
      <p:sp>
        <p:nvSpPr>
          <p:cNvPr id="4" name="Text Placeholder 3">
            <a:extLst>
              <a:ext uri="{FF2B5EF4-FFF2-40B4-BE49-F238E27FC236}">
                <a16:creationId xmlns:a16="http://schemas.microsoft.com/office/drawing/2014/main" id="{51E56458-530B-85C2-E4E8-04616CC8BB42}"/>
              </a:ext>
            </a:extLst>
          </p:cNvPr>
          <p:cNvSpPr>
            <a:spLocks noGrp="1"/>
          </p:cNvSpPr>
          <p:nvPr>
            <p:ph type="body" sz="half" idx="2"/>
          </p:nvPr>
        </p:nvSpPr>
        <p:spPr>
          <a:xfrm>
            <a:off x="839788" y="2057400"/>
            <a:ext cx="6145474" cy="3811588"/>
          </a:xfrm>
        </p:spPr>
        <p:txBody>
          <a:bodyPr>
            <a:normAutofit/>
          </a:bodyPr>
          <a:lstStyle/>
          <a:p>
            <a:r>
              <a:rPr lang="en-US" sz="1800" dirty="0">
                <a:effectLst/>
                <a:latin typeface="Calibri" panose="020F0502020204030204" pitchFamily="34" charset="0"/>
                <a:ea typeface="Calibri" panose="020F0502020204030204" pitchFamily="34" charset="0"/>
              </a:rPr>
              <a:t>Respondents generally had less faith in the abilities of women of the older generation and the desire to combine traditional craft skills with digital expression in this field. </a:t>
            </a:r>
            <a:endParaRPr lang="en-US"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I</a:t>
            </a:r>
            <a:r>
              <a:rPr lang="en-US" sz="1800" dirty="0">
                <a:effectLst/>
                <a:latin typeface="Calibri" panose="020F0502020204030204" pitchFamily="34" charset="0"/>
                <a:ea typeface="Calibri" panose="020F0502020204030204" pitchFamily="34" charset="0"/>
              </a:rPr>
              <a:t>nvitations to meetings and workshops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effectLst/>
                <a:latin typeface="Calibri" panose="020F0502020204030204" pitchFamily="34" charset="0"/>
                <a:ea typeface="Calibri" panose="020F0502020204030204" pitchFamily="34" charset="0"/>
              </a:rPr>
              <a:t>omputer courses</a:t>
            </a:r>
          </a:p>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P</a:t>
            </a:r>
            <a:r>
              <a:rPr lang="en-US" sz="1800" dirty="0">
                <a:effectLst/>
                <a:latin typeface="Calibri" panose="020F0502020204030204" pitchFamily="34" charset="0"/>
                <a:ea typeface="Calibri" panose="020F0502020204030204" pitchFamily="34" charset="0"/>
              </a:rPr>
              <a:t>ossibility of selling their works on the Internet</a:t>
            </a:r>
          </a:p>
          <a:p>
            <a:pPr marL="285750" indent="-285750">
              <a:buFont typeface="Arial" panose="020B0604020202020204" pitchFamily="34" charset="0"/>
              <a:buChar char="•"/>
            </a:pPr>
            <a:r>
              <a:rPr lang="en-US" sz="1800" dirty="0">
                <a:latin typeface="Calibri" panose="020F0502020204030204" pitchFamily="34" charset="0"/>
              </a:rPr>
              <a:t>Cooperation between young and old</a:t>
            </a:r>
          </a:p>
          <a:p>
            <a:pPr marL="285750" indent="-285750">
              <a:buFont typeface="Arial" panose="020B0604020202020204" pitchFamily="34" charset="0"/>
              <a:buChar char="•"/>
            </a:pPr>
            <a:endParaRPr lang="en-US" sz="1800" dirty="0">
              <a:latin typeface="Calibri" panose="020F0502020204030204" pitchFamily="34" charset="0"/>
            </a:endParaRPr>
          </a:p>
          <a:p>
            <a:r>
              <a:rPr lang="en-US" sz="1800" dirty="0">
                <a:solidFill>
                  <a:srgbClr val="FF0000"/>
                </a:solidFill>
                <a:latin typeface="Calibri" panose="020F0502020204030204" pitchFamily="34" charset="0"/>
              </a:rPr>
              <a:t>And that actually happened!</a:t>
            </a:r>
            <a:endParaRPr lang="et-EE" dirty="0">
              <a:solidFill>
                <a:srgbClr val="FF0000"/>
              </a:solidFill>
            </a:endParaRPr>
          </a:p>
        </p:txBody>
      </p:sp>
      <p:sp>
        <p:nvSpPr>
          <p:cNvPr id="5" name="Footer Placeholder 4">
            <a:extLst>
              <a:ext uri="{FF2B5EF4-FFF2-40B4-BE49-F238E27FC236}">
                <a16:creationId xmlns:a16="http://schemas.microsoft.com/office/drawing/2014/main" id="{F071002B-3454-F7B0-570D-468DE8CBD69D}"/>
              </a:ext>
            </a:extLst>
          </p:cNvPr>
          <p:cNvSpPr>
            <a:spLocks noGrp="1"/>
          </p:cNvSpPr>
          <p:nvPr>
            <p:ph type="ftr" sz="quarter" idx="11"/>
          </p:nvPr>
        </p:nvSpPr>
        <p:spPr>
          <a:xfrm>
            <a:off x="4038600" y="6202838"/>
            <a:ext cx="4114800" cy="518638"/>
          </a:xfrm>
        </p:spPr>
        <p:txBody>
          <a:bodyPr/>
          <a:lstStyle/>
          <a:p>
            <a:r>
              <a:rPr lang="en-US" dirty="0">
                <a:solidFill>
                  <a:schemeClr val="tx1"/>
                </a:solidFill>
              </a:rPr>
              <a:t>Alone we can do so little, together we can do so much.</a:t>
            </a:r>
          </a:p>
          <a:p>
            <a:r>
              <a:rPr lang="en-US" i="1" dirty="0">
                <a:solidFill>
                  <a:schemeClr val="tx1"/>
                </a:solidFill>
              </a:rPr>
              <a:t>Helen Keller</a:t>
            </a:r>
            <a:endParaRPr lang="et-EE" i="1" dirty="0">
              <a:solidFill>
                <a:schemeClr val="tx1"/>
              </a:solidFill>
            </a:endParaRPr>
          </a:p>
        </p:txBody>
      </p:sp>
    </p:spTree>
    <p:extLst>
      <p:ext uri="{BB962C8B-B14F-4D97-AF65-F5344CB8AC3E}">
        <p14:creationId xmlns:p14="http://schemas.microsoft.com/office/powerpoint/2010/main" val="3261292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TotalTime>
  <Words>1382</Words>
  <Application>Microsoft Office PowerPoint</Application>
  <PresentationFormat>Widescreen</PresentationFormat>
  <Paragraphs>169</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Project’s Creative Waves outcomes</vt:lpstr>
      <vt:lpstr>PowerPoint Presentation</vt:lpstr>
      <vt:lpstr>PowerPoint Presentation</vt:lpstr>
      <vt:lpstr>PowerPoint Presentation</vt:lpstr>
      <vt:lpstr>ENUT’s role in Creative Waves</vt:lpstr>
      <vt:lpstr>Results</vt:lpstr>
      <vt:lpstr>Main reasons for participation</vt:lpstr>
      <vt:lpstr>Is it possible to make traditional pastimes/art attractive for young generations?</vt:lpstr>
      <vt:lpstr>What would you suggest how could we encourage the older generation to combine traditional art/craft with the digital means of expression?</vt:lpstr>
      <vt:lpstr>What do terms "women power" and "sisterhood" mean to you? BEFORE</vt:lpstr>
      <vt:lpstr>What do terms "women power" and "sisterhood" mean to you? AFTER</vt:lpstr>
      <vt:lpstr>Results</vt:lpstr>
      <vt:lpstr>Progress of the project</vt:lpstr>
      <vt:lpstr>Were you satisfied with the progress of your participants? What were the difficult moments working with them?</vt:lpstr>
      <vt:lpstr>Has the project helped to better understand the aspect of gender equality?</vt:lpstr>
      <vt:lpstr>How can a project promote gender equality?</vt:lpstr>
      <vt:lpstr>Gender equality project in phases - planning</vt:lpstr>
      <vt:lpstr>Gender equality project in phases - implementation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equality aspect in Creative Waves</dc:title>
  <dc:creator>Enut Enut</dc:creator>
  <cp:lastModifiedBy>Enut Enut</cp:lastModifiedBy>
  <cp:revision>7</cp:revision>
  <dcterms:created xsi:type="dcterms:W3CDTF">2022-09-21T20:07:00Z</dcterms:created>
  <dcterms:modified xsi:type="dcterms:W3CDTF">2022-09-24T19:44:41Z</dcterms:modified>
</cp:coreProperties>
</file>